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2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5" r:id="rId4"/>
    <p:sldId id="266" r:id="rId5"/>
    <p:sldId id="267" r:id="rId6"/>
    <p:sldId id="278" r:id="rId7"/>
    <p:sldId id="274" r:id="rId8"/>
    <p:sldId id="269" r:id="rId9"/>
    <p:sldId id="270" r:id="rId10"/>
    <p:sldId id="383" r:id="rId11"/>
    <p:sldId id="386" r:id="rId12"/>
    <p:sldId id="385" r:id="rId13"/>
    <p:sldId id="384" r:id="rId14"/>
    <p:sldId id="273" r:id="rId15"/>
    <p:sldId id="382" r:id="rId16"/>
    <p:sldId id="387" r:id="rId17"/>
    <p:sldId id="388" r:id="rId18"/>
  </p:sldIdLst>
  <p:sldSz cx="14630400" cy="8229600"/>
  <p:notesSz cx="8229600" cy="14630400"/>
  <p:embeddedFontLst>
    <p:embeddedFont>
      <p:font typeface="Arial Black" panose="020B0A04020102020204" pitchFamily="34" charset="0"/>
      <p:bold r:id="rId20"/>
    </p:embeddedFont>
    <p:embeddedFont>
      <p:font typeface="MiSans Normal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ja Biswas" initials="RB" lastIdx="1" clrIdx="0">
    <p:extLst>
      <p:ext uri="{19B8F6BF-5375-455C-9EA6-DF929625EA0E}">
        <p15:presenceInfo xmlns:p15="http://schemas.microsoft.com/office/powerpoint/2012/main" userId="b2ee22e6444fafd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67" autoAdjust="0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20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9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043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slideMaster" Target="../slideMasters/slideMaster1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任意多边形 22"/>
          <p:cNvSpPr/>
          <p:nvPr userDrawn="1">
            <p:custDataLst>
              <p:tags r:id="rId1"/>
            </p:custDataLst>
          </p:nvPr>
        </p:nvSpPr>
        <p:spPr>
          <a:xfrm>
            <a:off x="-17525" y="-1"/>
            <a:ext cx="7207758" cy="822960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9459" h="10862">
                <a:moveTo>
                  <a:pt x="0" y="0"/>
                </a:moveTo>
                <a:lnTo>
                  <a:pt x="7595" y="0"/>
                </a:lnTo>
                <a:lnTo>
                  <a:pt x="7612" y="22"/>
                </a:lnTo>
                <a:cubicBezTo>
                  <a:pt x="8770" y="1514"/>
                  <a:pt x="9459" y="3388"/>
                  <a:pt x="9459" y="5423"/>
                </a:cubicBezTo>
                <a:cubicBezTo>
                  <a:pt x="9459" y="7458"/>
                  <a:pt x="8770" y="9332"/>
                  <a:pt x="7612" y="10824"/>
                </a:cubicBezTo>
                <a:lnTo>
                  <a:pt x="7582" y="10862"/>
                </a:lnTo>
                <a:lnTo>
                  <a:pt x="0" y="10862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50800" dir="2700000" algn="tl" rotWithShape="0">
              <a:schemeClr val="bg1">
                <a:lumMod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2160">
              <a:cs typeface="MiSans Normal" panose="00000500000000000000" charset="-122"/>
            </a:endParaRPr>
          </a:p>
        </p:txBody>
      </p:sp>
      <p:sp>
        <p:nvSpPr>
          <p:cNvPr id="24" name="任意多边形 23"/>
          <p:cNvSpPr/>
          <p:nvPr userDrawn="1">
            <p:custDataLst>
              <p:tags r:id="rId2"/>
            </p:custDataLst>
          </p:nvPr>
        </p:nvSpPr>
        <p:spPr>
          <a:xfrm rot="16200000">
            <a:off x="-1660397" y="1642870"/>
            <a:ext cx="8229600" cy="4943857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0858" h="6488">
                <a:moveTo>
                  <a:pt x="0" y="0"/>
                </a:moveTo>
                <a:lnTo>
                  <a:pt x="10858" y="0"/>
                </a:lnTo>
                <a:lnTo>
                  <a:pt x="10858" y="2789"/>
                </a:lnTo>
                <a:lnTo>
                  <a:pt x="10834" y="2850"/>
                </a:lnTo>
                <a:cubicBezTo>
                  <a:pt x="9962" y="4984"/>
                  <a:pt x="7865" y="6488"/>
                  <a:pt x="5417" y="6488"/>
                </a:cubicBezTo>
                <a:cubicBezTo>
                  <a:pt x="2982" y="6488"/>
                  <a:pt x="895" y="5001"/>
                  <a:pt x="15" y="2885"/>
                </a:cubicBezTo>
                <a:lnTo>
                  <a:pt x="0" y="2849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50800" dir="2700000" algn="tl" rotWithShape="0">
              <a:schemeClr val="bg1">
                <a:lumMod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2160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26" name="任意多边形 25"/>
          <p:cNvSpPr/>
          <p:nvPr userDrawn="1">
            <p:custDataLst>
              <p:tags r:id="rId3"/>
            </p:custDataLst>
          </p:nvPr>
        </p:nvSpPr>
        <p:spPr>
          <a:xfrm rot="16200000">
            <a:off x="-1603970" y="2782491"/>
            <a:ext cx="5837221" cy="2664334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7660" h="3514">
                <a:moveTo>
                  <a:pt x="0" y="0"/>
                </a:moveTo>
                <a:lnTo>
                  <a:pt x="7660" y="0"/>
                </a:lnTo>
                <a:lnTo>
                  <a:pt x="7659" y="14"/>
                </a:lnTo>
                <a:cubicBezTo>
                  <a:pt x="7485" y="1975"/>
                  <a:pt x="5837" y="3514"/>
                  <a:pt x="3830" y="3514"/>
                </a:cubicBezTo>
                <a:cubicBezTo>
                  <a:pt x="1822" y="3514"/>
                  <a:pt x="173" y="1974"/>
                  <a:pt x="1" y="1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495300" dist="50800" dir="2700000" algn="tl" rotWithShape="0">
              <a:schemeClr val="bg1">
                <a:lumMod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 sz="2160">
              <a:solidFill>
                <a:schemeClr val="lt1"/>
              </a:solidFill>
              <a:cs typeface="MiSans Normal" panose="00000500000000000000" charset="-122"/>
            </a:endParaRPr>
          </a:p>
        </p:txBody>
      </p:sp>
      <p:sp>
        <p:nvSpPr>
          <p:cNvPr id="30" name="圆角矩形 29"/>
          <p:cNvSpPr/>
          <p:nvPr userDrawn="1">
            <p:custDataLst>
              <p:tags r:id="rId4"/>
            </p:custDataLst>
          </p:nvPr>
        </p:nvSpPr>
        <p:spPr>
          <a:xfrm rot="10800000">
            <a:off x="6186678" y="4626865"/>
            <a:ext cx="6460236" cy="13335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25000" lnSpcReduction="20000"/>
          </a:bodyPr>
          <a:lstStyle/>
          <a:p>
            <a:pPr algn="ctr"/>
            <a:endParaRPr lang="zh-CN" altLang="en-US" sz="2160">
              <a:cs typeface="MiSans Normal" panose="00000500000000000000" charset="-122"/>
            </a:endParaRPr>
          </a:p>
        </p:txBody>
      </p:sp>
      <p:cxnSp>
        <p:nvCxnSpPr>
          <p:cNvPr id="32" name="直接连接符 31"/>
          <p:cNvCxnSpPr/>
          <p:nvPr userDrawn="1">
            <p:custDataLst>
              <p:tags r:id="rId5"/>
            </p:custDataLst>
          </p:nvPr>
        </p:nvCxnSpPr>
        <p:spPr>
          <a:xfrm>
            <a:off x="13437108" y="3577590"/>
            <a:ext cx="25908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>
            <p:custDataLst>
              <p:tags r:id="rId6"/>
            </p:custDataLst>
          </p:nvPr>
        </p:nvCxnSpPr>
        <p:spPr>
          <a:xfrm>
            <a:off x="13566648" y="2295145"/>
            <a:ext cx="0" cy="713994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 userDrawn="1">
            <p:custDataLst>
              <p:tags r:id="rId7"/>
            </p:custDataLst>
          </p:nvPr>
        </p:nvCxnSpPr>
        <p:spPr>
          <a:xfrm>
            <a:off x="13566648" y="4146043"/>
            <a:ext cx="0" cy="764286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标题"/>
          <p:cNvSpPr txBox="1">
            <a:spLocks noGrp="1"/>
          </p:cNvSpPr>
          <p:nvPr>
            <p:ph type="title" idx="1" hasCustomPrompt="1"/>
            <p:custDataLst>
              <p:tags r:id="rId8"/>
            </p:custDataLst>
          </p:nvPr>
        </p:nvSpPr>
        <p:spPr>
          <a:xfrm>
            <a:off x="2902459" y="2281428"/>
            <a:ext cx="9900666" cy="2046732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r" defTabSz="109728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864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Heavy" panose="00000A00000000000000" charset="-122"/>
                <a:sym typeface="+mn-ea"/>
              </a:defRPr>
            </a:lvl1pPr>
          </a:lstStyle>
          <a:p>
            <a:pPr lvl="0" algn="r">
              <a:buClrTx/>
              <a:buSzTx/>
              <a:buFontTx/>
            </a:pPr>
            <a:r>
              <a:rPr dirty="0">
                <a:sym typeface="+mn-ea"/>
              </a:rPr>
              <a:t>Your Title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734400" y="7577280"/>
            <a:ext cx="3240000" cy="38016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2025/9/9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939200" y="7577280"/>
            <a:ext cx="4752000" cy="38016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10653120" y="7577280"/>
            <a:ext cx="3240000" cy="38016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18" name="署名占位符 10"/>
          <p:cNvSpPr>
            <a:spLocks noGrp="1"/>
          </p:cNvSpPr>
          <p:nvPr>
            <p:ph type="body" sz="quarter" idx="17" hasCustomPrompt="1"/>
            <p:custDataLst>
              <p:tags r:id="rId12"/>
            </p:custDataLst>
          </p:nvPr>
        </p:nvSpPr>
        <p:spPr>
          <a:xfrm>
            <a:off x="3870201" y="5250174"/>
            <a:ext cx="8932924" cy="78792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2400" b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zh-CN" dirty="0"/>
              <a:t>Name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4442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95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01.xml"/><Relationship Id="rId7" Type="http://schemas.openxmlformats.org/officeDocument/2006/relationships/image" Target="../media/image16.png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03.xml"/><Relationship Id="rId4" Type="http://schemas.openxmlformats.org/officeDocument/2006/relationships/tags" Target="../tags/tag10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08.xml"/><Relationship Id="rId4" Type="http://schemas.openxmlformats.org/officeDocument/2006/relationships/tags" Target="../tags/tag10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111.xml"/><Relationship Id="rId7" Type="http://schemas.openxmlformats.org/officeDocument/2006/relationships/image" Target="../media/image17.png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6" Type="http://schemas.openxmlformats.org/officeDocument/2006/relationships/slideLayout" Target="../slideLayouts/slideLayout3.xml"/><Relationship Id="rId5" Type="http://schemas.openxmlformats.org/officeDocument/2006/relationships/tags" Target="../tags/tag113.xml"/><Relationship Id="rId4" Type="http://schemas.openxmlformats.org/officeDocument/2006/relationships/tags" Target="../tags/tag1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dpi.com/2078-2489/16/4/284#:~:text=This%20scoping%20review%20aims%20to%20explore%20the%20current,A%20literature%20search%20was%20conducted%20following%20PRISMA-ScR%20guidelines" TargetMode="External"/><Relationship Id="rId3" Type="http://schemas.openxmlformats.org/officeDocument/2006/relationships/tags" Target="../tags/tag116.xml"/><Relationship Id="rId7" Type="http://schemas.openxmlformats.org/officeDocument/2006/relationships/hyperlink" Target="https://www.sciencedirect.com/science/article/pii/S1532046424000807" TargetMode="External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hyperlink" Target="https://www.jmir.org/2024/1/e53636" TargetMode="Externa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117.xml"/><Relationship Id="rId9" Type="http://schemas.openxmlformats.org/officeDocument/2006/relationships/hyperlink" Target="https://www.sciencedirect.com/science/article/pii/S0010482525001581#:~:text=Introduces%20natural%20language%20processing%20methods%20to%20analyse%20electronic,natural%20language%20processing%20experts%20and%20the%20clinical%20researcher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119.xml"/><Relationship Id="rId1" Type="http://schemas.openxmlformats.org/officeDocument/2006/relationships/tags" Target="../tags/tag1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tags" Target="../tags/tag25.xml"/><Relationship Id="rId18" Type="http://schemas.openxmlformats.org/officeDocument/2006/relationships/tags" Target="../tags/tag30.xml"/><Relationship Id="rId3" Type="http://schemas.openxmlformats.org/officeDocument/2006/relationships/tags" Target="../tags/tag15.xml"/><Relationship Id="rId21" Type="http://schemas.openxmlformats.org/officeDocument/2006/relationships/tags" Target="../tags/tag33.xml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tags" Target="../tags/tag29.xml"/><Relationship Id="rId2" Type="http://schemas.openxmlformats.org/officeDocument/2006/relationships/tags" Target="../tags/tag14.xml"/><Relationship Id="rId16" Type="http://schemas.openxmlformats.org/officeDocument/2006/relationships/tags" Target="../tags/tag28.xml"/><Relationship Id="rId20" Type="http://schemas.openxmlformats.org/officeDocument/2006/relationships/tags" Target="../tags/tag32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24" Type="http://schemas.openxmlformats.org/officeDocument/2006/relationships/notesSlide" Target="../notesSlides/notesSlide2.xml"/><Relationship Id="rId5" Type="http://schemas.openxmlformats.org/officeDocument/2006/relationships/tags" Target="../tags/tag17.xml"/><Relationship Id="rId15" Type="http://schemas.openxmlformats.org/officeDocument/2006/relationships/tags" Target="../tags/tag27.xml"/><Relationship Id="rId23" Type="http://schemas.openxmlformats.org/officeDocument/2006/relationships/slideLayout" Target="../slideLayouts/slideLayout3.xml"/><Relationship Id="rId10" Type="http://schemas.openxmlformats.org/officeDocument/2006/relationships/tags" Target="../tags/tag22.xml"/><Relationship Id="rId19" Type="http://schemas.openxmlformats.org/officeDocument/2006/relationships/tags" Target="../tags/tag31.xml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tags" Target="../tags/tag26.xml"/><Relationship Id="rId22" Type="http://schemas.openxmlformats.org/officeDocument/2006/relationships/tags" Target="../tags/tag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40.xml"/><Relationship Id="rId7" Type="http://schemas.openxmlformats.org/officeDocument/2006/relationships/slideLayout" Target="../slideLayouts/slideLayout3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ags" Target="../tags/tag46.xml"/><Relationship Id="rId7" Type="http://schemas.openxmlformats.org/officeDocument/2006/relationships/image" Target="../media/image8.png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4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.xlsx"/><Relationship Id="rId3" Type="http://schemas.openxmlformats.org/officeDocument/2006/relationships/tags" Target="../tags/tag50.xml"/><Relationship Id="rId7" Type="http://schemas.openxmlformats.org/officeDocument/2006/relationships/image" Target="../media/image10.emf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package" Target="../embeddings/Microsoft_Excel_Worksheet.xlsx"/><Relationship Id="rId11" Type="http://schemas.openxmlformats.org/officeDocument/2006/relationships/image" Target="../media/image12.emf"/><Relationship Id="rId5" Type="http://schemas.openxmlformats.org/officeDocument/2006/relationships/slideLayout" Target="../slideLayouts/slideLayout3.xml"/><Relationship Id="rId10" Type="http://schemas.openxmlformats.org/officeDocument/2006/relationships/package" Target="../embeddings/Microsoft_Excel_Worksheet2.xlsx"/><Relationship Id="rId4" Type="http://schemas.openxmlformats.org/officeDocument/2006/relationships/tags" Target="../tags/tag51.xml"/><Relationship Id="rId9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tags" Target="../tags/tag54.xml"/><Relationship Id="rId7" Type="http://schemas.openxmlformats.org/officeDocument/2006/relationships/package" Target="../embeddings/Microsoft_Excel_Worksheet2.xlsx"/><Relationship Id="rId12" Type="http://schemas.openxmlformats.org/officeDocument/2006/relationships/image" Target="../media/image15.emf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slideLayout" Target="../slideLayouts/slideLayout3.xml"/><Relationship Id="rId11" Type="http://schemas.openxmlformats.org/officeDocument/2006/relationships/package" Target="../embeddings/Microsoft_Excel_Worksheet4.xlsx"/><Relationship Id="rId5" Type="http://schemas.openxmlformats.org/officeDocument/2006/relationships/tags" Target="../tags/tag56.xml"/><Relationship Id="rId10" Type="http://schemas.openxmlformats.org/officeDocument/2006/relationships/image" Target="../media/image14.emf"/><Relationship Id="rId4" Type="http://schemas.openxmlformats.org/officeDocument/2006/relationships/tags" Target="../tags/tag55.xml"/><Relationship Id="rId9" Type="http://schemas.openxmlformats.org/officeDocument/2006/relationships/package" Target="../embeddings/Microsoft_Excel_Worksheet3.xlsx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64.xml"/><Relationship Id="rId13" Type="http://schemas.openxmlformats.org/officeDocument/2006/relationships/tags" Target="../tags/tag69.xml"/><Relationship Id="rId3" Type="http://schemas.openxmlformats.org/officeDocument/2006/relationships/tags" Target="../tags/tag59.xml"/><Relationship Id="rId7" Type="http://schemas.openxmlformats.org/officeDocument/2006/relationships/tags" Target="../tags/tag63.xml"/><Relationship Id="rId12" Type="http://schemas.openxmlformats.org/officeDocument/2006/relationships/tags" Target="../tags/tag68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tags" Target="../tags/tag62.xml"/><Relationship Id="rId11" Type="http://schemas.openxmlformats.org/officeDocument/2006/relationships/tags" Target="../tags/tag67.xml"/><Relationship Id="rId5" Type="http://schemas.openxmlformats.org/officeDocument/2006/relationships/tags" Target="../tags/tag61.xml"/><Relationship Id="rId10" Type="http://schemas.openxmlformats.org/officeDocument/2006/relationships/tags" Target="../tags/tag66.xml"/><Relationship Id="rId4" Type="http://schemas.openxmlformats.org/officeDocument/2006/relationships/tags" Target="../tags/tag60.xml"/><Relationship Id="rId9" Type="http://schemas.openxmlformats.org/officeDocument/2006/relationships/tags" Target="../tags/tag65.xml"/><Relationship Id="rId14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77.xml"/><Relationship Id="rId13" Type="http://schemas.openxmlformats.org/officeDocument/2006/relationships/tags" Target="../tags/tag82.xml"/><Relationship Id="rId18" Type="http://schemas.openxmlformats.org/officeDocument/2006/relationships/tags" Target="../tags/tag87.xml"/><Relationship Id="rId3" Type="http://schemas.openxmlformats.org/officeDocument/2006/relationships/tags" Target="../tags/tag72.xml"/><Relationship Id="rId21" Type="http://schemas.openxmlformats.org/officeDocument/2006/relationships/tags" Target="../tags/tag90.xml"/><Relationship Id="rId7" Type="http://schemas.openxmlformats.org/officeDocument/2006/relationships/tags" Target="../tags/tag76.xml"/><Relationship Id="rId12" Type="http://schemas.openxmlformats.org/officeDocument/2006/relationships/tags" Target="../tags/tag81.xml"/><Relationship Id="rId17" Type="http://schemas.openxmlformats.org/officeDocument/2006/relationships/tags" Target="../tags/tag86.xml"/><Relationship Id="rId2" Type="http://schemas.openxmlformats.org/officeDocument/2006/relationships/tags" Target="../tags/tag71.xml"/><Relationship Id="rId16" Type="http://schemas.openxmlformats.org/officeDocument/2006/relationships/tags" Target="../tags/tag85.xml"/><Relationship Id="rId20" Type="http://schemas.openxmlformats.org/officeDocument/2006/relationships/tags" Target="../tags/tag89.xml"/><Relationship Id="rId1" Type="http://schemas.openxmlformats.org/officeDocument/2006/relationships/tags" Target="../tags/tag70.xml"/><Relationship Id="rId6" Type="http://schemas.openxmlformats.org/officeDocument/2006/relationships/tags" Target="../tags/tag75.xml"/><Relationship Id="rId11" Type="http://schemas.openxmlformats.org/officeDocument/2006/relationships/tags" Target="../tags/tag80.xml"/><Relationship Id="rId24" Type="http://schemas.openxmlformats.org/officeDocument/2006/relationships/slideLayout" Target="../slideLayouts/slideLayout3.xml"/><Relationship Id="rId5" Type="http://schemas.openxmlformats.org/officeDocument/2006/relationships/tags" Target="../tags/tag74.xml"/><Relationship Id="rId15" Type="http://schemas.openxmlformats.org/officeDocument/2006/relationships/tags" Target="../tags/tag84.xml"/><Relationship Id="rId23" Type="http://schemas.openxmlformats.org/officeDocument/2006/relationships/tags" Target="../tags/tag92.xml"/><Relationship Id="rId10" Type="http://schemas.openxmlformats.org/officeDocument/2006/relationships/tags" Target="../tags/tag79.xml"/><Relationship Id="rId19" Type="http://schemas.openxmlformats.org/officeDocument/2006/relationships/tags" Target="../tags/tag88.xml"/><Relationship Id="rId4" Type="http://schemas.openxmlformats.org/officeDocument/2006/relationships/tags" Target="../tags/tag73.xml"/><Relationship Id="rId9" Type="http://schemas.openxmlformats.org/officeDocument/2006/relationships/tags" Target="../tags/tag78.xml"/><Relationship Id="rId14" Type="http://schemas.openxmlformats.org/officeDocument/2006/relationships/tags" Target="../tags/tag83.xml"/><Relationship Id="rId22" Type="http://schemas.openxmlformats.org/officeDocument/2006/relationships/tags" Target="../tags/tag9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9217" y="0"/>
            <a:ext cx="14630400" cy="82296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5400000" scaled="1"/>
            <a:tileRect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pPr algn="ctr"/>
            <a:r>
              <a:rPr lang="en-IN" sz="1800" b="1" dirty="0">
                <a:solidFill>
                  <a:srgbClr val="002060"/>
                </a:solidFill>
                <a:effectLst/>
                <a:latin typeface="Arial Black" panose="020B0A04020102020204" pitchFamily="34" charset="0"/>
              </a:rPr>
              <a:t> </a:t>
            </a:r>
            <a:endParaRPr lang="en-IN" sz="1800" dirty="0">
              <a:solidFill>
                <a:srgbClr val="002060"/>
              </a:solidFill>
              <a:latin typeface="Arial Black" panose="020B0A04020102020204" pitchFamily="34" charset="0"/>
            </a:endParaRPr>
          </a:p>
          <a:p>
            <a:endParaRPr lang="en-IN" dirty="0"/>
          </a:p>
        </p:txBody>
      </p:sp>
      <p:sp>
        <p:nvSpPr>
          <p:cNvPr id="5" name="Text 1"/>
          <p:cNvSpPr/>
          <p:nvPr/>
        </p:nvSpPr>
        <p:spPr>
          <a:xfrm>
            <a:off x="335034" y="211632"/>
            <a:ext cx="14724675" cy="209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250"/>
              </a:lnSpc>
            </a:pPr>
            <a:r>
              <a:rPr lang="en-US" sz="4000" b="1" dirty="0">
                <a:latin typeface="Arial Black" panose="020B0A04020102020204" pitchFamily="34" charset="0"/>
                <a:ea typeface="Open Sans Semibold" panose="020B0706030804020204" pitchFamily="34" charset="0"/>
                <a:cs typeface="Times New Roman" panose="02020603050405020304" pitchFamily="18" charset="0"/>
              </a:rPr>
              <a:t>AI-Based Conversational Assistant </a:t>
            </a:r>
            <a:r>
              <a:rPr lang="en-US" sz="4000" b="1">
                <a:latin typeface="Arial Black" panose="020B0A04020102020204" pitchFamily="34" charset="0"/>
                <a:ea typeface="Open Sans Semibold" panose="020B0706030804020204" pitchFamily="34" charset="0"/>
                <a:cs typeface="Times New Roman" panose="02020603050405020304" pitchFamily="18" charset="0"/>
              </a:rPr>
              <a:t>for Healthcare </a:t>
            </a:r>
            <a:r>
              <a:rPr lang="en-US" sz="4000" b="1" dirty="0">
                <a:latin typeface="Arial Black" panose="020B0A04020102020204" pitchFamily="34" charset="0"/>
                <a:ea typeface="Open Sans Semibold" panose="020B0706030804020204" pitchFamily="34" charset="0"/>
                <a:cs typeface="Times New Roman" panose="02020603050405020304" pitchFamily="18" charset="0"/>
              </a:rPr>
              <a:t>Support </a:t>
            </a:r>
          </a:p>
          <a:p>
            <a:pPr>
              <a:lnSpc>
                <a:spcPts val="5250"/>
              </a:lnSpc>
            </a:pPr>
            <a:endParaRPr lang="en-US" sz="4000" b="1" dirty="0">
              <a:latin typeface="Arial Black" panose="020B0A04020102020204" pitchFamily="34" charset="0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latin typeface="Times New Roman" panose="02020603050405020304" pitchFamily="18" charset="0"/>
                <a:ea typeface="Open Sans Semibold" panose="020B0706030804020204" pitchFamily="34" charset="0"/>
                <a:cs typeface="Times New Roman" panose="02020603050405020304" pitchFamily="18" charset="0"/>
              </a:rPr>
              <a:t>            </a:t>
            </a:r>
            <a:r>
              <a:rPr lang="en-US" sz="3600" dirty="0">
                <a:solidFill>
                  <a:srgbClr val="C00000"/>
                </a:solidFill>
                <a:latin typeface="Times New Roman" panose="02020603050405020304" pitchFamily="18" charset="0"/>
                <a:ea typeface="Open Sans Semibold" panose="020B0706030804020204" pitchFamily="34" charset="0"/>
                <a:cs typeface="Times New Roman" panose="02020603050405020304" pitchFamily="18" charset="0"/>
              </a:rPr>
              <a:t>         </a:t>
            </a:r>
            <a:r>
              <a:rPr lang="en-US" sz="3600" dirty="0">
                <a:solidFill>
                  <a:srgbClr val="C00000"/>
                </a:solidFill>
                <a:latin typeface="Arial Black" panose="020B0A04020102020204" pitchFamily="34" charset="0"/>
                <a:ea typeface="Open Sans Semibold" panose="020B0706030804020204" pitchFamily="34" charset="0"/>
                <a:cs typeface="Times New Roman" panose="02020603050405020304" pitchFamily="18" charset="0"/>
              </a:rPr>
              <a:t>MTech in Information Technology (AI)</a:t>
            </a:r>
          </a:p>
        </p:txBody>
      </p:sp>
      <p:sp>
        <p:nvSpPr>
          <p:cNvPr id="6" name="Text 2"/>
          <p:cNvSpPr/>
          <p:nvPr/>
        </p:nvSpPr>
        <p:spPr>
          <a:xfrm>
            <a:off x="6341507" y="4479369"/>
            <a:ext cx="7108508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4973261" y="2649095"/>
            <a:ext cx="7108508" cy="273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650"/>
              </a:lnSpc>
              <a:buSzPct val="100000"/>
            </a:pP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6341507" y="6617256"/>
            <a:ext cx="7108508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ABE2EC-D1EF-78D5-3733-FFD81BC19332}"/>
              </a:ext>
            </a:extLst>
          </p:cNvPr>
          <p:cNvSpPr txBox="1"/>
          <p:nvPr/>
        </p:nvSpPr>
        <p:spPr>
          <a:xfrm>
            <a:off x="2271082" y="7258533"/>
            <a:ext cx="10384226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rgbClr val="002060"/>
                </a:solidFill>
                <a:latin typeface="Arial Black" panose="020B0A04020102020204" pitchFamily="34" charset="0"/>
              </a:rPr>
              <a:t>                                   Department of Information Technology.</a:t>
            </a:r>
          </a:p>
          <a:p>
            <a:pPr algn="ctr"/>
            <a:r>
              <a:rPr lang="en-IN" sz="1800" b="1" dirty="0">
                <a:solidFill>
                  <a:srgbClr val="002060"/>
                </a:solidFill>
                <a:effectLst/>
                <a:latin typeface="Arial Black" panose="020B0A04020102020204" pitchFamily="34" charset="0"/>
              </a:rPr>
              <a:t>Maulana Abul Kalam Azad University Technology, West Bengal, India </a:t>
            </a:r>
            <a:endParaRPr lang="en-IN" sz="1800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49F75D2-58AA-1B4D-05D4-89DAEF44342E}"/>
              </a:ext>
            </a:extLst>
          </p:cNvPr>
          <p:cNvCxnSpPr>
            <a:cxnSpLocks/>
          </p:cNvCxnSpPr>
          <p:nvPr/>
        </p:nvCxnSpPr>
        <p:spPr>
          <a:xfrm>
            <a:off x="348132" y="1923398"/>
            <a:ext cx="139341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D6D86356-2EFE-066D-11A5-494BB36DF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2330" y="5719254"/>
            <a:ext cx="1348799" cy="13487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2F836A0-D8F8-C8D2-A621-0546847D9467}"/>
              </a:ext>
            </a:extLst>
          </p:cNvPr>
          <p:cNvSpPr txBox="1"/>
          <p:nvPr/>
        </p:nvSpPr>
        <p:spPr>
          <a:xfrm>
            <a:off x="4224532" y="3156681"/>
            <a:ext cx="52652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002060"/>
                </a:solidFill>
                <a:latin typeface="Arial Black" panose="020B0A04020102020204" pitchFamily="34" charset="0"/>
              </a:rPr>
              <a:t>Presented By </a:t>
            </a:r>
            <a:endParaRPr lang="en-IN" sz="1600" dirty="0">
              <a:solidFill>
                <a:srgbClr val="002060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IN" sz="1600" dirty="0">
                <a:solidFill>
                  <a:srgbClr val="002060"/>
                </a:solidFill>
                <a:latin typeface="Arial Black" panose="020B0A04020102020204" pitchFamily="34" charset="0"/>
              </a:rPr>
              <a:t>Student name </a:t>
            </a:r>
            <a:r>
              <a:rPr lang="en-IN" dirty="0">
                <a:solidFill>
                  <a:srgbClr val="002060"/>
                </a:solidFill>
                <a:latin typeface="Arial Black" panose="020B0A04020102020204" pitchFamily="34" charset="0"/>
              </a:rPr>
              <a:t>: Raja Biswas</a:t>
            </a:r>
          </a:p>
          <a:p>
            <a:pPr algn="ctr"/>
            <a:r>
              <a:rPr lang="en-US" sz="1600" b="1" dirty="0">
                <a:solidFill>
                  <a:srgbClr val="002060"/>
                </a:solidFill>
                <a:latin typeface="Arial Black" panose="020B0A04020102020204" pitchFamily="34" charset="0"/>
              </a:rPr>
              <a:t>Roll No :</a:t>
            </a:r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 30060924009</a:t>
            </a:r>
          </a:p>
          <a:p>
            <a:pPr algn="ctr"/>
            <a:r>
              <a:rPr lang="en-US" sz="1600" b="1" dirty="0">
                <a:solidFill>
                  <a:srgbClr val="002060"/>
                </a:solidFill>
                <a:latin typeface="Arial Black" panose="020B0A04020102020204" pitchFamily="34" charset="0"/>
              </a:rPr>
              <a:t>Registration No :</a:t>
            </a:r>
            <a:r>
              <a:rPr lang="en-US" b="1" dirty="0">
                <a:solidFill>
                  <a:srgbClr val="002060"/>
                </a:solidFill>
                <a:latin typeface="Arial Black" panose="020B0A04020102020204" pitchFamily="34" charset="0"/>
              </a:rPr>
              <a:t> 243000410770</a:t>
            </a:r>
            <a:endParaRPr lang="en-IN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0D8CE4-DAB6-EABD-FC1E-97B641912FB4}"/>
              </a:ext>
            </a:extLst>
          </p:cNvPr>
          <p:cNvSpPr txBox="1"/>
          <p:nvPr/>
        </p:nvSpPr>
        <p:spPr>
          <a:xfrm>
            <a:off x="3772893" y="4676404"/>
            <a:ext cx="64207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002060"/>
                </a:solidFill>
                <a:latin typeface="Arial Black" panose="020B0A04020102020204" pitchFamily="34" charset="0"/>
              </a:rPr>
              <a:t>Guided By:</a:t>
            </a:r>
          </a:p>
          <a:p>
            <a:pPr algn="ctr"/>
            <a:r>
              <a:rPr lang="en-IN" sz="1600" dirty="0">
                <a:solidFill>
                  <a:srgbClr val="002060"/>
                </a:solidFill>
                <a:latin typeface="Arial Black" panose="020B0A04020102020204" pitchFamily="34" charset="0"/>
              </a:rPr>
              <a:t>Supervisor name </a:t>
            </a:r>
            <a:r>
              <a:rPr lang="en-IN" sz="1600" b="1" dirty="0">
                <a:solidFill>
                  <a:srgbClr val="002060"/>
                </a:solidFill>
                <a:latin typeface="Arial Black" panose="020B0A04020102020204" pitchFamily="34" charset="0"/>
              </a:rPr>
              <a:t>:</a:t>
            </a:r>
            <a:r>
              <a:rPr lang="en-IN" b="1" dirty="0">
                <a:solidFill>
                  <a:srgbClr val="002060"/>
                </a:solidFill>
                <a:latin typeface="Arial Black" panose="020B0A04020102020204" pitchFamily="34" charset="0"/>
              </a:rPr>
              <a:t> Dr. Nabarun Bhattacharya</a:t>
            </a:r>
            <a:endParaRPr lang="en-IN" b="1" dirty="0">
              <a:solidFill>
                <a:srgbClr val="002060"/>
              </a:solidFill>
              <a:effectLst/>
              <a:latin typeface="Arial Black" panose="020B0A04020102020204" pitchFamily="34" charset="0"/>
            </a:endParaRPr>
          </a:p>
          <a:p>
            <a:pPr algn="ctr"/>
            <a:r>
              <a:rPr lang="en-IN" sz="1600" dirty="0">
                <a:solidFill>
                  <a:srgbClr val="002060"/>
                </a:solidFill>
                <a:latin typeface="Arial Black" panose="020B0A04020102020204" pitchFamily="34" charset="0"/>
              </a:rPr>
              <a:t>Co Supervisor name </a:t>
            </a:r>
            <a:r>
              <a:rPr lang="en-IN" sz="1600" b="1" dirty="0">
                <a:solidFill>
                  <a:srgbClr val="002060"/>
                </a:solidFill>
                <a:latin typeface="Arial Black" panose="020B0A04020102020204" pitchFamily="34" charset="0"/>
              </a:rPr>
              <a:t>:</a:t>
            </a:r>
            <a:r>
              <a:rPr lang="en-IN" b="1" dirty="0">
                <a:solidFill>
                  <a:srgbClr val="002060"/>
                </a:solidFill>
                <a:latin typeface="Arial Black" panose="020B0A04020102020204" pitchFamily="34" charset="0"/>
              </a:rPr>
              <a:t> Ms. Sayani Manna</a:t>
            </a:r>
            <a:endParaRPr lang="en-IN" dirty="0">
              <a:solidFill>
                <a:srgbClr val="002060"/>
              </a:solidFill>
              <a:latin typeface="Arial Black" panose="020B0A04020102020204" pitchFamily="34" charset="0"/>
            </a:endParaRPr>
          </a:p>
          <a:p>
            <a:pPr algn="ctr"/>
            <a:endParaRPr lang="en-IN" dirty="0">
              <a:solidFill>
                <a:srgbClr val="002060"/>
              </a:solidFill>
              <a:latin typeface="Arial Black" panose="020B0A04020102020204" pitchFamily="34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B8C77-D3FD-4652-577B-CD9B10421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41781160-35F2-46AF-B6BD-C3AA3EC6FB84}"/>
              </a:ext>
            </a:extLst>
          </p:cNvPr>
          <p:cNvSpPr/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/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3BAA3F8C-F327-1EA1-FA6B-BAEF3C51B4F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圆角矩形 20">
            <a:extLst>
              <a:ext uri="{FF2B5EF4-FFF2-40B4-BE49-F238E27FC236}">
                <a16:creationId xmlns:a16="http://schemas.microsoft.com/office/drawing/2014/main" id="{81FB3904-B3E6-238B-E469-8AC2906762A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363129" y="244986"/>
            <a:ext cx="6952071" cy="737952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4" name="序号">
            <a:extLst>
              <a:ext uri="{FF2B5EF4-FFF2-40B4-BE49-F238E27FC236}">
                <a16:creationId xmlns:a16="http://schemas.microsoft.com/office/drawing/2014/main" id="{4464FD6E-94D6-147D-820A-70778571C401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363130" y="246891"/>
            <a:ext cx="732236" cy="734142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5</a:t>
            </a:r>
          </a:p>
        </p:txBody>
      </p:sp>
      <p:sp>
        <p:nvSpPr>
          <p:cNvPr id="6" name="标题">
            <a:extLst>
              <a:ext uri="{FF2B5EF4-FFF2-40B4-BE49-F238E27FC236}">
                <a16:creationId xmlns:a16="http://schemas.microsoft.com/office/drawing/2014/main" id="{E7B470BE-DD25-05F3-FA58-3DEF9E452102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350665" y="245939"/>
            <a:ext cx="3804073" cy="736047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Proposed Methodology</a:t>
            </a:r>
          </a:p>
        </p:txBody>
      </p:sp>
      <p:sp>
        <p:nvSpPr>
          <p:cNvPr id="7" name="矩形 2">
            <a:extLst>
              <a:ext uri="{FF2B5EF4-FFF2-40B4-BE49-F238E27FC236}">
                <a16:creationId xmlns:a16="http://schemas.microsoft.com/office/drawing/2014/main" id="{FCBDE13E-1812-E4F2-5205-9F139531FF71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240536" y="2092167"/>
            <a:ext cx="12520983" cy="1613234"/>
          </a:xfrm>
          <a:prstGeom prst="rect">
            <a:avLst/>
          </a:prstGeom>
          <a:noFill/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矩形 2">
            <a:extLst>
              <a:ext uri="{FF2B5EF4-FFF2-40B4-BE49-F238E27FC236}">
                <a16:creationId xmlns:a16="http://schemas.microsoft.com/office/drawing/2014/main" id="{33B07732-6A1C-1C66-1FBB-57CD5C2649F8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36880" y="1268565"/>
            <a:ext cx="14030960" cy="5561635"/>
          </a:xfrm>
          <a:prstGeom prst="rect">
            <a:avLst/>
          </a:prstGeom>
          <a:noFill/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lIns="0" tIns="0" rIns="0" bIns="0" rtlCol="0" anchor="b">
            <a:noAutofit/>
          </a:bodyPr>
          <a:lstStyle/>
          <a:p>
            <a:pPr>
              <a:lnSpc>
                <a:spcPts val="36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Setup brain of the Assistant , Setup GROQ API key, Convert image to required format, Setup Multimodal LLM.</a:t>
            </a:r>
          </a:p>
          <a:p>
            <a:pPr>
              <a:lnSpc>
                <a:spcPts val="3400"/>
              </a:lnSpc>
              <a:spcBef>
                <a:spcPct val="0"/>
              </a:spcBef>
              <a:spcAft>
                <a:spcPct val="0"/>
              </a:spcAft>
            </a:pP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4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Setup Voice of the User, Setup Audio recorder (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ffmpeg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portaudio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 Setup Speech to text-STT-model for transcription.</a:t>
            </a:r>
          </a:p>
          <a:p>
            <a:pPr>
              <a:lnSpc>
                <a:spcPts val="3400"/>
              </a:lnSpc>
              <a:spcBef>
                <a:spcPct val="0"/>
              </a:spcBef>
              <a:spcAft>
                <a:spcPct val="0"/>
              </a:spcAft>
            </a:pP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4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Setup Voice of the Assistant, Setup Text to Speech-TTS-model (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gTTS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ElevenLabs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Use Model for Text output to Voice. </a:t>
            </a:r>
          </a:p>
          <a:p>
            <a:pPr>
              <a:lnSpc>
                <a:spcPts val="3400"/>
              </a:lnSpc>
              <a:spcBef>
                <a:spcPct val="0"/>
              </a:spcBef>
              <a:spcAft>
                <a:spcPct val="0"/>
              </a:spcAft>
            </a:pP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4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Setup Voice Bot UI with </a:t>
            </a:r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Gradio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 Test working of the project.</a:t>
            </a:r>
          </a:p>
          <a:p>
            <a:pPr>
              <a:lnSpc>
                <a:spcPts val="3400"/>
              </a:lnSpc>
              <a:spcBef>
                <a:spcPct val="0"/>
              </a:spcBef>
              <a:spcAft>
                <a:spcPct val="0"/>
              </a:spcAft>
            </a:pP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34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5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fr-F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Finetune model on Medical images and datasets.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7307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D31D6-7CA9-6AA7-AC56-C14619E7D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4DDFA3C0-2582-6FAF-1AF4-47B623E57D84}"/>
              </a:ext>
            </a:extLst>
          </p:cNvPr>
          <p:cNvSpPr/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/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DB5BD8CE-9552-650D-BB03-920B26CD4237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DEBDCE-E02E-2F51-7454-4FA8387216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3798" y="64554"/>
            <a:ext cx="11835968" cy="7339787"/>
          </a:xfrm>
          <a:prstGeom prst="rect">
            <a:avLst/>
          </a:prstGeom>
        </p:spPr>
      </p:pic>
      <p:sp>
        <p:nvSpPr>
          <p:cNvPr id="8" name="圆角矩形 20">
            <a:extLst>
              <a:ext uri="{FF2B5EF4-FFF2-40B4-BE49-F238E27FC236}">
                <a16:creationId xmlns:a16="http://schemas.microsoft.com/office/drawing/2014/main" id="{6993A6D0-8551-CA5B-8C98-8D9CC9A2C1B3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0" y="64554"/>
            <a:ext cx="2919442" cy="7379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0" name="标题">
            <a:extLst>
              <a:ext uri="{FF2B5EF4-FFF2-40B4-BE49-F238E27FC236}">
                <a16:creationId xmlns:a16="http://schemas.microsoft.com/office/drawing/2014/main" id="{61AA066B-047A-5A7E-C80E-17EBD9AA01E7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00913" y="0"/>
            <a:ext cx="2919441" cy="736047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2400" b="1" u="sng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Flow Diagram</a:t>
            </a:r>
          </a:p>
        </p:txBody>
      </p:sp>
      <p:sp>
        <p:nvSpPr>
          <p:cNvPr id="3" name="圆角矩形 20">
            <a:extLst>
              <a:ext uri="{FF2B5EF4-FFF2-40B4-BE49-F238E27FC236}">
                <a16:creationId xmlns:a16="http://schemas.microsoft.com/office/drawing/2014/main" id="{10B8ED59-110B-F1C0-22A8-FEAC64281A6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836277" y="7468896"/>
            <a:ext cx="6321972" cy="7379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4" name="标题">
            <a:extLst>
              <a:ext uri="{FF2B5EF4-FFF2-40B4-BE49-F238E27FC236}">
                <a16:creationId xmlns:a16="http://schemas.microsoft.com/office/drawing/2014/main" id="{B6DF8640-C67F-B13B-857E-D3CCF48BDAAE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4403772" y="7432580"/>
            <a:ext cx="5541771" cy="736047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2400" b="1" u="sng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Figure 1 : Work Flow Diagram of project</a:t>
            </a:r>
          </a:p>
        </p:txBody>
      </p:sp>
    </p:spTree>
    <p:extLst>
      <p:ext uri="{BB962C8B-B14F-4D97-AF65-F5344CB8AC3E}">
        <p14:creationId xmlns:p14="http://schemas.microsoft.com/office/powerpoint/2010/main" val="1439935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2DE1D7-0905-22FB-6F31-621A421808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7DAB0F6D-5B2A-0013-B73D-76390AD33663}"/>
              </a:ext>
            </a:extLst>
          </p:cNvPr>
          <p:cNvSpPr/>
          <p:nvPr/>
        </p:nvSpPr>
        <p:spPr>
          <a:xfrm>
            <a:off x="-40" y="-55605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/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963F0349-38B4-017B-9B89-8457519B1A8B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A9FE235-9EB0-033E-26A6-ACD6C24FCEDB}"/>
              </a:ext>
            </a:extLst>
          </p:cNvPr>
          <p:cNvGrpSpPr/>
          <p:nvPr/>
        </p:nvGrpSpPr>
        <p:grpSpPr>
          <a:xfrm>
            <a:off x="363089" y="389365"/>
            <a:ext cx="6952071" cy="737952"/>
            <a:chOff x="4472667" y="5302646"/>
            <a:chExt cx="6952071" cy="737952"/>
          </a:xfrm>
        </p:grpSpPr>
        <p:sp>
          <p:nvSpPr>
            <p:cNvPr id="6" name="圆角矩形 20">
              <a:extLst>
                <a:ext uri="{FF2B5EF4-FFF2-40B4-BE49-F238E27FC236}">
                  <a16:creationId xmlns:a16="http://schemas.microsoft.com/office/drawing/2014/main" id="{FC85DCD3-B2B8-DAEF-D119-727A15A42B2B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4472667" y="5302646"/>
              <a:ext cx="6952071" cy="737952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  <a:effectLst>
              <a:outerShdw blurRad="254000" dist="38100" dir="2700000" algn="tl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7" name="序号">
              <a:extLst>
                <a:ext uri="{FF2B5EF4-FFF2-40B4-BE49-F238E27FC236}">
                  <a16:creationId xmlns:a16="http://schemas.microsoft.com/office/drawing/2014/main" id="{ED3FF21E-725F-E950-4868-2F538121DAC2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4472668" y="5304551"/>
              <a:ext cx="732236" cy="7341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 lIns="0" tIns="0" rIns="0" bIns="0" rtlCol="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l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5</a:t>
              </a:r>
            </a:p>
          </p:txBody>
        </p:sp>
        <p:sp>
          <p:nvSpPr>
            <p:cNvPr id="8" name="标题">
              <a:extLst>
                <a:ext uri="{FF2B5EF4-FFF2-40B4-BE49-F238E27FC236}">
                  <a16:creationId xmlns:a16="http://schemas.microsoft.com/office/drawing/2014/main" id="{71E38C33-81B0-0ADF-66D4-22C2D77D79C8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5460203" y="5303599"/>
              <a:ext cx="3804073" cy="736047"/>
            </a:xfrm>
            <a:prstGeom prst="rect">
              <a:avLst/>
            </a:prstGeom>
            <a:noFill/>
          </p:spPr>
          <p:txBody>
            <a:bodyPr wrap="square" lIns="91440" tIns="0" rIns="91440" bIns="0" rtlCol="0" anchor="ctr" anchorCtr="0">
              <a:normAutofit/>
            </a:bodyPr>
            <a:lstStyle/>
            <a:p>
              <a:pPr lvl="0">
                <a:lnSpc>
                  <a:spcPct val="120000"/>
                </a:lnSpc>
              </a:pP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Experimental Results</a:t>
              </a:r>
              <a:endPara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sp>
        <p:nvSpPr>
          <p:cNvPr id="9" name="矩形 2">
            <a:extLst>
              <a:ext uri="{FF2B5EF4-FFF2-40B4-BE49-F238E27FC236}">
                <a16:creationId xmlns:a16="http://schemas.microsoft.com/office/drawing/2014/main" id="{05657973-2975-3428-01C9-1ADB9A1BCF46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240536" y="2092167"/>
            <a:ext cx="12520983" cy="1613234"/>
          </a:xfrm>
          <a:prstGeom prst="rect">
            <a:avLst/>
          </a:prstGeom>
          <a:noFill/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ECBC6CC4-833E-A374-F512-3097D085E2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964" y="1302911"/>
            <a:ext cx="13764126" cy="61402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Speech-to-Text (STT) :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STT module effectively transcribes patient voice queries </a:t>
            </a:r>
            <a:r>
              <a:rPr lang="en-IN" sz="2500" dirty="0"/>
              <a:t>.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Handles medical terms + accents well.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Image Understanding :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generates meaningful descriptions of burns and cuts, suitable for educational support.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Language Model (LLM) Responses :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500" dirty="0"/>
              <a:t>     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 produces relevant, concise, and safe responses in conversational style.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Text-to-Speech (TTS) :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generated speech output was perceived as clear and natural by users.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Study: 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Users found the assistant effective for general healthcare queries and educational support.</a:t>
            </a:r>
            <a:endParaRPr kumimoji="0" lang="en-US" altLang="en-US" sz="25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2345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86DFB-0A71-AFB6-BE30-D2FA8347FF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76A7EEBE-0241-56D8-A6B1-337C4EDC65C8}"/>
              </a:ext>
            </a:extLst>
          </p:cNvPr>
          <p:cNvSpPr/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/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D796B43C-FE10-F19A-430C-5499B1057F0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78EF54-9647-1A47-2235-6EE19F52FA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102" y="765198"/>
            <a:ext cx="14435597" cy="7159599"/>
          </a:xfrm>
          <a:prstGeom prst="rect">
            <a:avLst/>
          </a:prstGeom>
        </p:spPr>
      </p:pic>
      <p:sp>
        <p:nvSpPr>
          <p:cNvPr id="13" name="圆角矩形 20">
            <a:extLst>
              <a:ext uri="{FF2B5EF4-FFF2-40B4-BE49-F238E27FC236}">
                <a16:creationId xmlns:a16="http://schemas.microsoft.com/office/drawing/2014/main" id="{E1E18C1B-79EF-96B3-29D1-0FF720B32D0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30742" y="50174"/>
            <a:ext cx="6952071" cy="737952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4" name="序号">
            <a:extLst>
              <a:ext uri="{FF2B5EF4-FFF2-40B4-BE49-F238E27FC236}">
                <a16:creationId xmlns:a16="http://schemas.microsoft.com/office/drawing/2014/main" id="{43725B8E-1FD4-D954-1633-96A6E38758AE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30743" y="41569"/>
            <a:ext cx="732236" cy="734142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endParaRPr lang="en-US" altLang="zh-CN" sz="24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5" name="标题">
            <a:extLst>
              <a:ext uri="{FF2B5EF4-FFF2-40B4-BE49-F238E27FC236}">
                <a16:creationId xmlns:a16="http://schemas.microsoft.com/office/drawing/2014/main" id="{D7E666D1-196F-D19F-87E3-90B3BFB907C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113175" y="50178"/>
            <a:ext cx="5308646" cy="602712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2400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Output of Experimental Result :</a:t>
            </a:r>
            <a:endParaRPr lang="en-US" altLang="zh-CN" sz="2400" b="1" u="sng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3" name="圆角矩形 20">
            <a:extLst>
              <a:ext uri="{FF2B5EF4-FFF2-40B4-BE49-F238E27FC236}">
                <a16:creationId xmlns:a16="http://schemas.microsoft.com/office/drawing/2014/main" id="{708887AD-F6A1-1984-0DD7-3F58E4A9337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615220" y="7733089"/>
            <a:ext cx="5890045" cy="51753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Figure 2 : Experimental output Screen Shot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22190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7DCC2D-B67E-8AFA-4919-0B8CED6D0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9D85233F-2A29-B11C-84D0-CD2D8DD4A408}"/>
              </a:ext>
            </a:extLst>
          </p:cNvPr>
          <p:cNvSpPr/>
          <p:nvPr/>
        </p:nvSpPr>
        <p:spPr>
          <a:xfrm>
            <a:off x="34968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sz="20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9316B2D4-9FE0-36D2-99C7-1C41E4DFB0D8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2000" b="1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6" name="圆角矩形 24">
            <a:extLst>
              <a:ext uri="{FF2B5EF4-FFF2-40B4-BE49-F238E27FC236}">
                <a16:creationId xmlns:a16="http://schemas.microsoft.com/office/drawing/2014/main" id="{6CB5CD0D-81FB-C4B2-8C9B-AA9C9A102780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562819" y="318050"/>
            <a:ext cx="9337925" cy="737952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200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7" name="序号">
            <a:extLst>
              <a:ext uri="{FF2B5EF4-FFF2-40B4-BE49-F238E27FC236}">
                <a16:creationId xmlns:a16="http://schemas.microsoft.com/office/drawing/2014/main" id="{E09FAD25-05CA-865B-B52C-EB35FE587578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562820" y="319955"/>
            <a:ext cx="732236" cy="734142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0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06</a:t>
            </a:r>
          </a:p>
        </p:txBody>
      </p:sp>
      <p:sp>
        <p:nvSpPr>
          <p:cNvPr id="8" name="标题">
            <a:extLst>
              <a:ext uri="{FF2B5EF4-FFF2-40B4-BE49-F238E27FC236}">
                <a16:creationId xmlns:a16="http://schemas.microsoft.com/office/drawing/2014/main" id="{912756A3-CA80-BE3F-5A0A-9758F2D7E88A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550355" y="316463"/>
            <a:ext cx="3804073" cy="741127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References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6B6CBFD-5D28-FBC2-F1AB-EF9A1EFEBFBE}"/>
              </a:ext>
            </a:extLst>
          </p:cNvPr>
          <p:cNvSpPr txBox="1"/>
          <p:nvPr/>
        </p:nvSpPr>
        <p:spPr>
          <a:xfrm>
            <a:off x="262759" y="1512259"/>
            <a:ext cx="143676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 Question Answering for Electronic Health Records: Scoping Review of Datasets and Models  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https://www.jmir.org/2024/1/e53636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 </a:t>
            </a:r>
            <a:r>
              <a:rPr lang="en-US" sz="2000" b="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Applying generative AI with retrieval augmented generation to summarize and extract key clinical information from electronic health records.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https://www.sciencedirect.com/science/article/pii/S1532046424000807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US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of Generative Artificial Intelligence in Electronic Medical Records: A Scoping Review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: </a:t>
            </a:r>
            <a:r>
              <a:rPr lang="en-US" sz="2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https://www.mdpi.com/2078-2489/16/4/284#:~:text=This%20scoping%20review%20aims%20to%20explore%20the%20current,A%20literature%20search%20was%20conducted%20following%20PRISMA-ScR%20guidelines</a:t>
            </a:r>
            <a:r>
              <a:rPr lang="en-US" sz="20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[4] </a:t>
            </a:r>
            <a:r>
              <a:rPr lang="en-US" sz="2000" b="0" i="0" dirty="0"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Natural language processing techniques applied to the electronic health record in clinical research and practice - an introduction to methodologies: </a:t>
            </a:r>
            <a:r>
              <a:rPr lang="en-US" sz="2000" b="0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https://www.sciencedirect.com/science/article/pii/S0010482525001581#:~:text=Introduces%20natural%20language%20processing%20methods%20to%20analyse%20electronic,natural%20language%20processing%20experts%20and%20the%20clinical%20researcher</a:t>
            </a:r>
            <a:r>
              <a:rPr lang="en-US" sz="2000" b="0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Language Models in Healthcare and Medical Applications: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Areview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https://www.mdpi.com/2306-5354/12/6/631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305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202D5B-5E81-1AB5-31C5-EBAF31B18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0">
            <a:extLst>
              <a:ext uri="{FF2B5EF4-FFF2-40B4-BE49-F238E27FC236}">
                <a16:creationId xmlns:a16="http://schemas.microsoft.com/office/drawing/2014/main" id="{BB6D09EF-FF8C-5505-414D-4F4C4565D13B}"/>
              </a:ext>
            </a:extLst>
          </p:cNvPr>
          <p:cNvSpPr/>
          <p:nvPr/>
        </p:nvSpPr>
        <p:spPr>
          <a:xfrm>
            <a:off x="-43248" y="0"/>
            <a:ext cx="14716896" cy="8229600"/>
          </a:xfrm>
          <a:prstGeom prst="roundRect">
            <a:avLst>
              <a:gd name="adj" fmla="val 0"/>
            </a:avLst>
          </a:prstGeom>
          <a:gradFill flip="none" rotWithShape="1">
            <a:gsLst>
              <a:gs pos="11000">
                <a:schemeClr val="accent1">
                  <a:lumMod val="0"/>
                  <a:lumOff val="100000"/>
                  <a:alpha val="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DFC974A6-B932-2DC8-A71B-866FF94D925C}"/>
              </a:ext>
            </a:extLst>
          </p:cNvPr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2902459" y="2281428"/>
            <a:ext cx="9900666" cy="2046732"/>
          </a:xfrm>
        </p:spPr>
        <p:txBody>
          <a:bodyPr/>
          <a:lstStyle/>
          <a:p>
            <a:r>
              <a:rPr lang="zh-CN" altLang="en-US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  <a:t>THANK 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3D7455-97A2-AD02-8CB7-1A7469E33D1A}"/>
              </a:ext>
            </a:extLst>
          </p:cNvPr>
          <p:cNvSpPr/>
          <p:nvPr/>
        </p:nvSpPr>
        <p:spPr>
          <a:xfrm>
            <a:off x="6094357" y="4581680"/>
            <a:ext cx="5692482" cy="168740"/>
          </a:xfrm>
          <a:prstGeom prst="rect">
            <a:avLst/>
          </a:prstGeom>
          <a:solidFill>
            <a:schemeClr val="tx1"/>
          </a:soli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 rtlCol="0" anchor="ctr"/>
          <a:lstStyle/>
          <a:p>
            <a:pPr algn="l"/>
            <a:endParaRPr lang="en-IN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63661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6C168-8BB7-E595-88B1-D1132C6C9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74BDA682-3752-F90A-DEB5-CD2F6D50CAC6}"/>
              </a:ext>
            </a:extLst>
          </p:cNvPr>
          <p:cNvSpPr/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/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21EC61AF-A978-D412-C620-17EB7D326C1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8588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13CFF-960F-2EED-09FA-EB1449EBA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9839F8D0-6818-65D4-0D65-9AA53D28D974}"/>
              </a:ext>
            </a:extLst>
          </p:cNvPr>
          <p:cNvSpPr/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/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9E1FEACE-B531-BB6D-8037-2E6D9536D7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999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0">
            <a:extLst>
              <a:ext uri="{FF2B5EF4-FFF2-40B4-BE49-F238E27FC236}">
                <a16:creationId xmlns:a16="http://schemas.microsoft.com/office/drawing/2014/main" id="{6532426E-26CB-F79E-148F-17DE3D775403}"/>
              </a:ext>
            </a:extLst>
          </p:cNvPr>
          <p:cNvSpPr/>
          <p:nvPr/>
        </p:nvSpPr>
        <p:spPr>
          <a:xfrm>
            <a:off x="0" y="-5"/>
            <a:ext cx="14630400" cy="8229600"/>
          </a:xfrm>
          <a:prstGeom prst="roundRect">
            <a:avLst>
              <a:gd name="adj" fmla="val 1985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180267" y="2141571"/>
            <a:ext cx="5334595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endParaRPr lang="en-US"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567226" y="3448520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567226" y="3909887"/>
            <a:ext cx="10882908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2567226" y="4728799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2567226" y="5190166"/>
            <a:ext cx="10882908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2567226" y="6009078"/>
            <a:ext cx="26672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2567226" y="6470445"/>
            <a:ext cx="10882908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标题 6">
            <a:extLst>
              <a:ext uri="{FF2B5EF4-FFF2-40B4-BE49-F238E27FC236}">
                <a16:creationId xmlns:a16="http://schemas.microsoft.com/office/drawing/2014/main" id="{278B871A-3D8A-FCA3-5E4D-D48B25CB759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446490" y="2750094"/>
            <a:ext cx="2667238" cy="3223578"/>
          </a:xfrm>
          <a:prstGeom prst="rect">
            <a:avLst/>
          </a:prstGeom>
        </p:spPr>
        <p:txBody>
          <a:bodyPr vert="horz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20000"/>
              </a:lnSpc>
            </a:pPr>
            <a:r>
              <a:rPr lang="en-US" altLang="zh-CN" sz="48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  <a:t>Table </a:t>
            </a:r>
            <a:br>
              <a:rPr lang="en-US" altLang="zh-CN" sz="48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</a:br>
            <a:r>
              <a:rPr lang="en-US" altLang="zh-CN" sz="48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  <a:t>of Contents</a:t>
            </a:r>
          </a:p>
        </p:txBody>
      </p:sp>
      <p:sp>
        <p:nvSpPr>
          <p:cNvPr id="37" name="圆角矩形 2">
            <a:extLst>
              <a:ext uri="{FF2B5EF4-FFF2-40B4-BE49-F238E27FC236}">
                <a16:creationId xmlns:a16="http://schemas.microsoft.com/office/drawing/2014/main" id="{86535517-C5F2-3FC1-D22E-CF5423DB9FC2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472667" y="570412"/>
            <a:ext cx="6952077" cy="766119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38" name="序号">
            <a:extLst>
              <a:ext uri="{FF2B5EF4-FFF2-40B4-BE49-F238E27FC236}">
                <a16:creationId xmlns:a16="http://schemas.microsoft.com/office/drawing/2014/main" id="{D2D1E9B4-ABF6-126A-BCA9-374AFBBF68C2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4472668" y="572318"/>
            <a:ext cx="732236" cy="734142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1</a:t>
            </a:r>
          </a:p>
        </p:txBody>
      </p:sp>
      <p:sp>
        <p:nvSpPr>
          <p:cNvPr id="39" name="标题">
            <a:extLst>
              <a:ext uri="{FF2B5EF4-FFF2-40B4-BE49-F238E27FC236}">
                <a16:creationId xmlns:a16="http://schemas.microsoft.com/office/drawing/2014/main" id="{D57B9850-70BE-BDF9-5A43-16854BF57E5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460203" y="646823"/>
            <a:ext cx="3804073" cy="585133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Introduction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9087216-9A5A-288A-9060-AD7740184A61}"/>
              </a:ext>
            </a:extLst>
          </p:cNvPr>
          <p:cNvGrpSpPr/>
          <p:nvPr/>
        </p:nvGrpSpPr>
        <p:grpSpPr>
          <a:xfrm>
            <a:off x="4472667" y="1594576"/>
            <a:ext cx="6952075" cy="738587"/>
            <a:chOff x="4472667" y="1594576"/>
            <a:chExt cx="6952075" cy="738587"/>
          </a:xfrm>
        </p:grpSpPr>
        <p:sp>
          <p:nvSpPr>
            <p:cNvPr id="40" name="圆角矩形 8">
              <a:extLst>
                <a:ext uri="{FF2B5EF4-FFF2-40B4-BE49-F238E27FC236}">
                  <a16:creationId xmlns:a16="http://schemas.microsoft.com/office/drawing/2014/main" id="{0AD2DF80-5138-FDA3-B6C4-29338CE48C26}"/>
                </a:ext>
              </a:extLst>
            </p:cNvPr>
            <p:cNvSpPr/>
            <p:nvPr>
              <p:custDataLst>
                <p:tags r:id="rId20"/>
              </p:custDataLst>
            </p:nvPr>
          </p:nvSpPr>
          <p:spPr>
            <a:xfrm>
              <a:off x="4472667" y="1594893"/>
              <a:ext cx="6952075" cy="737952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  <a:effectLst>
              <a:outerShdw blurRad="254000" dist="38100" dir="2700000" algn="tl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41" name="序号">
              <a:extLst>
                <a:ext uri="{FF2B5EF4-FFF2-40B4-BE49-F238E27FC236}">
                  <a16:creationId xmlns:a16="http://schemas.microsoft.com/office/drawing/2014/main" id="{A2D8A1BA-2C04-DA9E-16C2-5D34B50C85AE}"/>
                </a:ext>
              </a:extLst>
            </p:cNvPr>
            <p:cNvSpPr txBox="1"/>
            <p:nvPr>
              <p:custDataLst>
                <p:tags r:id="rId21"/>
              </p:custDataLst>
            </p:nvPr>
          </p:nvSpPr>
          <p:spPr>
            <a:xfrm>
              <a:off x="4472668" y="1596798"/>
              <a:ext cx="732236" cy="7341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 lIns="0" tIns="0" rIns="0" bIns="0" rtlCol="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l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2</a:t>
              </a:r>
            </a:p>
          </p:txBody>
        </p:sp>
        <p:sp>
          <p:nvSpPr>
            <p:cNvPr id="42" name="标题">
              <a:extLst>
                <a:ext uri="{FF2B5EF4-FFF2-40B4-BE49-F238E27FC236}">
                  <a16:creationId xmlns:a16="http://schemas.microsoft.com/office/drawing/2014/main" id="{C4466858-00E9-432C-DEC0-1C6B8B18714A}"/>
                </a:ext>
              </a:extLst>
            </p:cNvPr>
            <p:cNvSpPr txBox="1"/>
            <p:nvPr>
              <p:custDataLst>
                <p:tags r:id="rId22"/>
              </p:custDataLst>
            </p:nvPr>
          </p:nvSpPr>
          <p:spPr>
            <a:xfrm>
              <a:off x="5460203" y="1594576"/>
              <a:ext cx="3804073" cy="738587"/>
            </a:xfrm>
            <a:prstGeom prst="rect">
              <a:avLst/>
            </a:prstGeom>
            <a:noFill/>
          </p:spPr>
          <p:txBody>
            <a:bodyPr wrap="square" lIns="91440" tIns="0" rIns="91440" bIns="0" rtlCol="0" anchor="ctr" anchorCtr="0">
              <a:normAutofit/>
            </a:bodyPr>
            <a:lstStyle/>
            <a:p>
              <a:pPr lvl="0" algn="l">
                <a:lnSpc>
                  <a:spcPct val="120000"/>
                </a:lnSpc>
                <a:buClrTx/>
                <a:buSzTx/>
                <a:buFontTx/>
              </a:pP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M</a:t>
              </a: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otivation</a:t>
              </a:r>
              <a:endPara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3F53B0B-BA5D-84C5-5683-FF34B8CEDEC8}"/>
              </a:ext>
            </a:extLst>
          </p:cNvPr>
          <p:cNvGrpSpPr/>
          <p:nvPr/>
        </p:nvGrpSpPr>
        <p:grpSpPr>
          <a:xfrm>
            <a:off x="4472667" y="2569651"/>
            <a:ext cx="6952073" cy="737952"/>
            <a:chOff x="4472667" y="2569651"/>
            <a:chExt cx="6952073" cy="737952"/>
          </a:xfrm>
        </p:grpSpPr>
        <p:sp>
          <p:nvSpPr>
            <p:cNvPr id="43" name="圆角矩形 11">
              <a:extLst>
                <a:ext uri="{FF2B5EF4-FFF2-40B4-BE49-F238E27FC236}">
                  <a16:creationId xmlns:a16="http://schemas.microsoft.com/office/drawing/2014/main" id="{23445169-F75D-FA9E-D02D-845FB7DA848C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4472667" y="2569651"/>
              <a:ext cx="6952073" cy="737952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  <a:effectLst>
              <a:outerShdw blurRad="254000" dist="38100" dir="2700000" algn="tl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44" name="序号">
              <a:extLst>
                <a:ext uri="{FF2B5EF4-FFF2-40B4-BE49-F238E27FC236}">
                  <a16:creationId xmlns:a16="http://schemas.microsoft.com/office/drawing/2014/main" id="{CD8B7CB7-A521-FF70-4BF9-063BC9D1C55D}"/>
                </a:ext>
              </a:extLst>
            </p:cNvPr>
            <p:cNvSpPr txBox="1"/>
            <p:nvPr>
              <p:custDataLst>
                <p:tags r:id="rId18"/>
              </p:custDataLst>
            </p:nvPr>
          </p:nvSpPr>
          <p:spPr>
            <a:xfrm>
              <a:off x="4472668" y="2571556"/>
              <a:ext cx="732236" cy="7341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 lIns="0" tIns="0" rIns="0" bIns="0" rtlCol="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l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3</a:t>
              </a:r>
            </a:p>
          </p:txBody>
        </p:sp>
        <p:sp>
          <p:nvSpPr>
            <p:cNvPr id="45" name="标题">
              <a:extLst>
                <a:ext uri="{FF2B5EF4-FFF2-40B4-BE49-F238E27FC236}">
                  <a16:creationId xmlns:a16="http://schemas.microsoft.com/office/drawing/2014/main" id="{980C3A74-26D9-6BC4-8520-E4499894B2DC}"/>
                </a:ext>
              </a:extLst>
            </p:cNvPr>
            <p:cNvSpPr txBox="1"/>
            <p:nvPr>
              <p:custDataLst>
                <p:tags r:id="rId19"/>
              </p:custDataLst>
            </p:nvPr>
          </p:nvSpPr>
          <p:spPr>
            <a:xfrm>
              <a:off x="5460203" y="2571874"/>
              <a:ext cx="3804073" cy="733507"/>
            </a:xfrm>
            <a:prstGeom prst="rect">
              <a:avLst/>
            </a:prstGeom>
            <a:noFill/>
          </p:spPr>
          <p:txBody>
            <a:bodyPr wrap="square" lIns="91440" tIns="0" rIns="91440" bIns="0" rtlCol="0" anchor="ctr" anchorCtr="0">
              <a:normAutofit/>
            </a:bodyPr>
            <a:lstStyle/>
            <a:p>
              <a:pPr lvl="0" algn="l">
                <a:lnSpc>
                  <a:spcPct val="120000"/>
                </a:lnSpc>
                <a:buClrTx/>
                <a:buSzTx/>
                <a:buFontTx/>
              </a:pP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Literature Reviews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3CC51FB-E06A-75AF-B71F-C9CEF5E67FC0}"/>
              </a:ext>
            </a:extLst>
          </p:cNvPr>
          <p:cNvGrpSpPr/>
          <p:nvPr/>
        </p:nvGrpSpPr>
        <p:grpSpPr>
          <a:xfrm>
            <a:off x="4472668" y="3514168"/>
            <a:ext cx="6952076" cy="738587"/>
            <a:chOff x="4472668" y="4305903"/>
            <a:chExt cx="6952076" cy="738587"/>
          </a:xfrm>
        </p:grpSpPr>
        <p:sp>
          <p:nvSpPr>
            <p:cNvPr id="46" name="圆角矩形 17">
              <a:extLst>
                <a:ext uri="{FF2B5EF4-FFF2-40B4-BE49-F238E27FC236}">
                  <a16:creationId xmlns:a16="http://schemas.microsoft.com/office/drawing/2014/main" id="{FB7F1704-8A68-396D-291C-376BBA12DCF9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4472668" y="4306220"/>
              <a:ext cx="6952076" cy="737952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  <a:effectLst>
              <a:outerShdw blurRad="254000" dist="38100" dir="2700000" algn="tl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47" name="序号">
              <a:extLst>
                <a:ext uri="{FF2B5EF4-FFF2-40B4-BE49-F238E27FC236}">
                  <a16:creationId xmlns:a16="http://schemas.microsoft.com/office/drawing/2014/main" id="{3A623A7E-A0AB-92B3-9A87-FB26FF6B9E72}"/>
                </a:ext>
              </a:extLst>
            </p:cNvPr>
            <p:cNvSpPr txBox="1"/>
            <p:nvPr>
              <p:custDataLst>
                <p:tags r:id="rId15"/>
              </p:custDataLst>
            </p:nvPr>
          </p:nvSpPr>
          <p:spPr>
            <a:xfrm>
              <a:off x="4472668" y="4308125"/>
              <a:ext cx="732236" cy="7341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 lIns="0" tIns="0" rIns="0" bIns="0" rtlCol="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l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4</a:t>
              </a:r>
            </a:p>
          </p:txBody>
        </p:sp>
        <p:sp>
          <p:nvSpPr>
            <p:cNvPr id="48" name="标题">
              <a:extLst>
                <a:ext uri="{FF2B5EF4-FFF2-40B4-BE49-F238E27FC236}">
                  <a16:creationId xmlns:a16="http://schemas.microsoft.com/office/drawing/2014/main" id="{C7304B9C-23A8-5A19-6574-7001B62CFA6A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5460203" y="4305903"/>
              <a:ext cx="4357564" cy="738587"/>
            </a:xfrm>
            <a:prstGeom prst="rect">
              <a:avLst/>
            </a:prstGeom>
            <a:noFill/>
          </p:spPr>
          <p:txBody>
            <a:bodyPr wrap="square" lIns="91440" tIns="0" rIns="91440" bIns="0" rtlCol="0" anchor="ctr" anchorCtr="0">
              <a:noAutofit/>
            </a:bodyPr>
            <a:lstStyle/>
            <a:p>
              <a:pPr>
                <a:lnSpc>
                  <a:spcPct val="120000"/>
                </a:lnSpc>
              </a:pPr>
              <a:endPara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Research Gaps and Objectives</a:t>
              </a:r>
            </a:p>
            <a:p>
              <a:pPr lvl="0" algn="l">
                <a:lnSpc>
                  <a:spcPct val="120000"/>
                </a:lnSpc>
                <a:buClrTx/>
                <a:buSzTx/>
                <a:buFontTx/>
              </a:pPr>
              <a:endPara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0452F8D-CCA0-F4F2-A373-5C4F068114C2}"/>
              </a:ext>
            </a:extLst>
          </p:cNvPr>
          <p:cNvGrpSpPr/>
          <p:nvPr/>
        </p:nvGrpSpPr>
        <p:grpSpPr>
          <a:xfrm>
            <a:off x="4472667" y="4444007"/>
            <a:ext cx="6952071" cy="737952"/>
            <a:chOff x="4472667" y="5302646"/>
            <a:chExt cx="6952071" cy="737952"/>
          </a:xfrm>
        </p:grpSpPr>
        <p:sp>
          <p:nvSpPr>
            <p:cNvPr id="49" name="圆角矩形 20">
              <a:extLst>
                <a:ext uri="{FF2B5EF4-FFF2-40B4-BE49-F238E27FC236}">
                  <a16:creationId xmlns:a16="http://schemas.microsoft.com/office/drawing/2014/main" id="{75FCAB6B-11E9-E0E1-C1F2-2B9A7177E556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4472667" y="5302646"/>
              <a:ext cx="6952071" cy="737952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  <a:effectLst>
              <a:outerShdw blurRad="254000" dist="38100" dir="2700000" algn="tl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50" name="序号">
              <a:extLst>
                <a:ext uri="{FF2B5EF4-FFF2-40B4-BE49-F238E27FC236}">
                  <a16:creationId xmlns:a16="http://schemas.microsoft.com/office/drawing/2014/main" id="{DCC2E162-8325-ABA1-A414-504DF03EBD58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4472668" y="5304551"/>
              <a:ext cx="732236" cy="7341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 lIns="0" tIns="0" rIns="0" bIns="0" rtlCol="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l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5</a:t>
              </a:r>
            </a:p>
          </p:txBody>
        </p:sp>
        <p:sp>
          <p:nvSpPr>
            <p:cNvPr id="51" name="标题">
              <a:extLst>
                <a:ext uri="{FF2B5EF4-FFF2-40B4-BE49-F238E27FC236}">
                  <a16:creationId xmlns:a16="http://schemas.microsoft.com/office/drawing/2014/main" id="{7509B5EF-1AFC-58D7-C5D6-BBAE58E6D97F}"/>
                </a:ext>
              </a:extLst>
            </p:cNvPr>
            <p:cNvSpPr txBox="1"/>
            <p:nvPr>
              <p:custDataLst>
                <p:tags r:id="rId13"/>
              </p:custDataLst>
            </p:nvPr>
          </p:nvSpPr>
          <p:spPr>
            <a:xfrm>
              <a:off x="5460203" y="5303599"/>
              <a:ext cx="3804073" cy="736047"/>
            </a:xfrm>
            <a:prstGeom prst="rect">
              <a:avLst/>
            </a:prstGeom>
            <a:noFill/>
          </p:spPr>
          <p:txBody>
            <a:bodyPr wrap="square" lIns="91440" tIns="0" rIns="91440" bIns="0" rtlCol="0" anchor="ctr" anchorCtr="0">
              <a:normAutofit/>
            </a:bodyPr>
            <a:lstStyle/>
            <a:p>
              <a:pPr lvl="0">
                <a:lnSpc>
                  <a:spcPct val="120000"/>
                </a:lnSpc>
              </a:pP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Proposed Methodology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68B76C7-1380-9BFE-9582-16D99D7181D4}"/>
              </a:ext>
            </a:extLst>
          </p:cNvPr>
          <p:cNvGrpSpPr/>
          <p:nvPr/>
        </p:nvGrpSpPr>
        <p:grpSpPr>
          <a:xfrm>
            <a:off x="4463760" y="5400761"/>
            <a:ext cx="6952070" cy="741127"/>
            <a:chOff x="4472668" y="6296849"/>
            <a:chExt cx="6952070" cy="741127"/>
          </a:xfrm>
        </p:grpSpPr>
        <p:sp>
          <p:nvSpPr>
            <p:cNvPr id="52" name="圆角矩形 24">
              <a:extLst>
                <a:ext uri="{FF2B5EF4-FFF2-40B4-BE49-F238E27FC236}">
                  <a16:creationId xmlns:a16="http://schemas.microsoft.com/office/drawing/2014/main" id="{F446D4A3-1E33-0895-6665-1AF4D56C95AB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4472668" y="6298436"/>
              <a:ext cx="6952070" cy="737952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  <a:effectLst>
              <a:outerShdw blurRad="254000" dist="38100" dir="2700000" algn="tl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53" name="序号">
              <a:extLst>
                <a:ext uri="{FF2B5EF4-FFF2-40B4-BE49-F238E27FC236}">
                  <a16:creationId xmlns:a16="http://schemas.microsoft.com/office/drawing/2014/main" id="{6EC85063-6E36-70A6-26A5-F77B286BB856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4472668" y="6300341"/>
              <a:ext cx="732236" cy="7341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 lIns="0" tIns="0" rIns="0" bIns="0" rtlCol="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l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6</a:t>
              </a:r>
            </a:p>
          </p:txBody>
        </p:sp>
        <p:sp>
          <p:nvSpPr>
            <p:cNvPr id="54" name="标题">
              <a:extLst>
                <a:ext uri="{FF2B5EF4-FFF2-40B4-BE49-F238E27FC236}">
                  <a16:creationId xmlns:a16="http://schemas.microsoft.com/office/drawing/2014/main" id="{911A59AE-3173-7DD0-02F5-53CDDCEF0440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5460203" y="6296849"/>
              <a:ext cx="3804073" cy="741127"/>
            </a:xfrm>
            <a:prstGeom prst="rect">
              <a:avLst/>
            </a:prstGeom>
            <a:noFill/>
          </p:spPr>
          <p:txBody>
            <a:bodyPr wrap="square" lIns="91440" tIns="0" rIns="91440" bIns="0" rtlCol="0" anchor="ctr" anchorCtr="0">
              <a:normAutofit/>
            </a:bodyPr>
            <a:lstStyle/>
            <a:p>
              <a:pPr lvl="0" algn="l">
                <a:lnSpc>
                  <a:spcPct val="120000"/>
                </a:lnSpc>
                <a:buClrTx/>
                <a:buSzTx/>
                <a:buFontTx/>
              </a:pP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Experimental Results</a:t>
              </a:r>
              <a:endPara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304E349-E5E5-8F66-0044-952986E8C4B4}"/>
              </a:ext>
            </a:extLst>
          </p:cNvPr>
          <p:cNvCxnSpPr/>
          <p:nvPr/>
        </p:nvCxnSpPr>
        <p:spPr>
          <a:xfrm>
            <a:off x="3699641" y="1008991"/>
            <a:ext cx="0" cy="67896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25D9178-8C93-F9DD-8BD7-C7159A515A40}"/>
              </a:ext>
            </a:extLst>
          </p:cNvPr>
          <p:cNvGrpSpPr/>
          <p:nvPr/>
        </p:nvGrpSpPr>
        <p:grpSpPr>
          <a:xfrm>
            <a:off x="4486273" y="6419240"/>
            <a:ext cx="6952070" cy="741127"/>
            <a:chOff x="4472668" y="6296849"/>
            <a:chExt cx="6952070" cy="741127"/>
          </a:xfrm>
        </p:grpSpPr>
        <p:sp>
          <p:nvSpPr>
            <p:cNvPr id="20" name="圆角矩形 24">
              <a:extLst>
                <a:ext uri="{FF2B5EF4-FFF2-40B4-BE49-F238E27FC236}">
                  <a16:creationId xmlns:a16="http://schemas.microsoft.com/office/drawing/2014/main" id="{CD6CD724-1030-D3CA-6063-4DBE5E56E52F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4472668" y="6298436"/>
              <a:ext cx="6952070" cy="737952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  <a:effectLst>
              <a:outerShdw blurRad="254000" dist="38100" dir="2700000" algn="tl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21" name="序号">
              <a:extLst>
                <a:ext uri="{FF2B5EF4-FFF2-40B4-BE49-F238E27FC236}">
                  <a16:creationId xmlns:a16="http://schemas.microsoft.com/office/drawing/2014/main" id="{40115905-1584-6986-2DFA-3E9CAE9D9075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4472668" y="6300341"/>
              <a:ext cx="732236" cy="7341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 lIns="0" tIns="0" rIns="0" bIns="0" rtlCol="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l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7</a:t>
              </a:r>
            </a:p>
          </p:txBody>
        </p:sp>
        <p:sp>
          <p:nvSpPr>
            <p:cNvPr id="22" name="标题">
              <a:extLst>
                <a:ext uri="{FF2B5EF4-FFF2-40B4-BE49-F238E27FC236}">
                  <a16:creationId xmlns:a16="http://schemas.microsoft.com/office/drawing/2014/main" id="{8B5199DF-93D5-5F70-0FC0-19CD5D8AAD68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5460203" y="6296849"/>
              <a:ext cx="3804073" cy="741127"/>
            </a:xfrm>
            <a:prstGeom prst="rect">
              <a:avLst/>
            </a:prstGeom>
            <a:noFill/>
          </p:spPr>
          <p:txBody>
            <a:bodyPr wrap="square" lIns="91440" tIns="0" rIns="91440" bIns="0" rtlCol="0" anchor="ctr" anchorCtr="0">
              <a:normAutofit/>
            </a:bodyPr>
            <a:lstStyle/>
            <a:p>
              <a:pPr lvl="0" algn="l">
                <a:lnSpc>
                  <a:spcPct val="120000"/>
                </a:lnSpc>
                <a:buClrTx/>
                <a:buSzTx/>
                <a:buFontTx/>
              </a:pPr>
              <a:r>
                <a:rPr lang="en-US" altLang="zh-CN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uFillTx/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References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A32F8E32-DC16-3EB0-E74F-552F3BC481F3}"/>
              </a:ext>
            </a:extLst>
          </p:cNvPr>
          <p:cNvSpPr>
            <a:spLocks noChangeAspect="1"/>
          </p:cNvSpPr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88000">
                <a:srgbClr val="DFE7F5"/>
              </a:gs>
              <a:gs pos="0">
                <a:schemeClr val="accent1">
                  <a:lumMod val="0"/>
                  <a:lumOff val="100000"/>
                  <a:alpha val="7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96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圆角矩形 2">
            <a:extLst>
              <a:ext uri="{FF2B5EF4-FFF2-40B4-BE49-F238E27FC236}">
                <a16:creationId xmlns:a16="http://schemas.microsoft.com/office/drawing/2014/main" id="{A921E4AF-71B8-194A-A741-B42E98771D2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43916" y="474286"/>
            <a:ext cx="10765311" cy="76611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51000"/>
                  <a:lumOff val="49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ea typeface="Open Sans Semibold" panose="020B0706030804020204" pitchFamily="34" charset="0"/>
                <a:cs typeface="Times New Roman" panose="02020603050405020304" pitchFamily="18" charset="0"/>
                <a:sym typeface="+mn-lt"/>
              </a:rPr>
              <a:t>Introduction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4" name="序号">
            <a:extLst>
              <a:ext uri="{FF2B5EF4-FFF2-40B4-BE49-F238E27FC236}">
                <a16:creationId xmlns:a16="http://schemas.microsoft.com/office/drawing/2014/main" id="{DBD17D84-3D69-1EBB-C08A-A21865200452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705701" y="483177"/>
            <a:ext cx="732236" cy="734142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E1F3D1-37AD-C5CA-FB9C-CB5E4C1FBB39}"/>
              </a:ext>
            </a:extLst>
          </p:cNvPr>
          <p:cNvSpPr txBox="1"/>
          <p:nvPr/>
        </p:nvSpPr>
        <p:spPr>
          <a:xfrm>
            <a:off x="1928042" y="2585546"/>
            <a:ext cx="1220837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language models (LLMs) in artificial intelligence, showing huge capabilities in understanding and generating human-like text</a:t>
            </a:r>
            <a:r>
              <a:rPr lang="en-IN" sz="3600" dirty="0">
                <a:latin typeface="Times New Roman" panose="02020603050405020304" pitchFamily="18" charset="0"/>
                <a:ea typeface="Open Sans Semibold" panose="020B070603080402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sz="4000" dirty="0">
              <a:solidFill>
                <a:srgbClr val="2A2742"/>
              </a:solidFill>
              <a:latin typeface="Times New Roman" panose="02020603050405020304" pitchFamily="18" charset="0"/>
              <a:ea typeface="Arimo" pitchFamily="34" charset="-122"/>
              <a:cs typeface="Times New Roman" panose="02020603050405020304" pitchFamily="18" charset="0"/>
            </a:endParaRP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models, developed on deep learning and natural language processing technologies, integrated into various sectors, including healthcare, where it have begun to transform various aspects of medical practice</a:t>
            </a:r>
            <a:r>
              <a:rPr lang="en-IN" sz="3600" dirty="0">
                <a:latin typeface="Times New Roman" panose="02020603050405020304" pitchFamily="18" charset="0"/>
                <a:ea typeface="Open Sans Semibold" panose="020B070603080402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IN" sz="2800" dirty="0">
              <a:latin typeface="Times New Roman" panose="02020603050405020304" pitchFamily="18" charset="0"/>
              <a:ea typeface="Open Sans Semibold" panose="020B0706030804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Image 2" descr="preencoded.png">
            <a:extLst>
              <a:ext uri="{FF2B5EF4-FFF2-40B4-BE49-F238E27FC236}">
                <a16:creationId xmlns:a16="http://schemas.microsoft.com/office/drawing/2014/main" id="{15BD0566-2A24-F02B-9E7F-E1C6F72205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940" y="2789247"/>
            <a:ext cx="454104" cy="454104"/>
          </a:xfrm>
          <a:prstGeom prst="rect">
            <a:avLst/>
          </a:prstGeom>
        </p:spPr>
      </p:pic>
      <p:pic>
        <p:nvPicPr>
          <p:cNvPr id="10" name="Image 1" descr="preencoded.png">
            <a:extLst>
              <a:ext uri="{FF2B5EF4-FFF2-40B4-BE49-F238E27FC236}">
                <a16:creationId xmlns:a16="http://schemas.microsoft.com/office/drawing/2014/main" id="{4242644A-A39B-E44E-A98B-9BB466A524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004" y="5542053"/>
            <a:ext cx="320040" cy="400050"/>
          </a:xfrm>
          <a:prstGeom prst="rect">
            <a:avLst/>
          </a:prstGeom>
        </p:spPr>
      </p:pic>
      <p:sp>
        <p:nvSpPr>
          <p:cNvPr id="11" name="文本占位符 28">
            <a:extLst>
              <a:ext uri="{FF2B5EF4-FFF2-40B4-BE49-F238E27FC236}">
                <a16:creationId xmlns:a16="http://schemas.microsoft.com/office/drawing/2014/main" id="{7BD1DF85-D35D-02B5-0D84-71439C217FC5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928042" y="1607953"/>
            <a:ext cx="9481185" cy="38163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144145" tIns="0" rIns="91440" bIns="0" rtlCol="0" anchor="ctr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About the  Project</a:t>
            </a:r>
          </a:p>
        </p:txBody>
      </p:sp>
    </p:spTree>
    <p:extLst>
      <p:ext uri="{BB962C8B-B14F-4D97-AF65-F5344CB8AC3E}">
        <p14:creationId xmlns:p14="http://schemas.microsoft.com/office/powerpoint/2010/main" val="3481470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50C9E-11AA-9D85-88DA-FF6B0BFE1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F704D488-CA58-799F-6DAA-3EE069676BAB}"/>
              </a:ext>
            </a:extLst>
          </p:cNvPr>
          <p:cNvSpPr/>
          <p:nvPr/>
        </p:nvSpPr>
        <p:spPr>
          <a:xfrm>
            <a:off x="0" y="-9808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6E468995-C5B9-A899-80FC-3A4C22B5C40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7" name="圆角矩形 2">
            <a:extLst>
              <a:ext uri="{FF2B5EF4-FFF2-40B4-BE49-F238E27FC236}">
                <a16:creationId xmlns:a16="http://schemas.microsoft.com/office/drawing/2014/main" id="{8AA264F2-1421-F059-4432-934F52245C23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88549" y="3293031"/>
            <a:ext cx="3973607" cy="2962354"/>
          </a:xfrm>
          <a:prstGeom prst="roundRect">
            <a:avLst>
              <a:gd name="adj" fmla="val 45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A98F07D-D370-CB02-A012-F502E968A626}"/>
              </a:ext>
            </a:extLst>
          </p:cNvPr>
          <p:cNvSpPr/>
          <p:nvPr/>
        </p:nvSpPr>
        <p:spPr>
          <a:xfrm>
            <a:off x="998853" y="3337067"/>
            <a:ext cx="3670071" cy="2617235"/>
          </a:xfrm>
          <a:prstGeom prst="roundRect">
            <a:avLst>
              <a:gd name="adj" fmla="val 4262"/>
            </a:avLst>
          </a:prstGeom>
          <a:pattFill prst="pct90">
            <a:fgClr>
              <a:schemeClr val="bg1">
                <a:lumMod val="85000"/>
              </a:schemeClr>
            </a:fgClr>
            <a:bgClr>
              <a:schemeClr val="bg1">
                <a:lumMod val="50000"/>
              </a:schemeClr>
            </a:bgClr>
          </a:patt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icture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标题 5">
            <a:extLst>
              <a:ext uri="{FF2B5EF4-FFF2-40B4-BE49-F238E27FC236}">
                <a16:creationId xmlns:a16="http://schemas.microsoft.com/office/drawing/2014/main" id="{7E5537E3-A10B-B340-4117-854A5DDDEE9B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8309541" y="2101826"/>
            <a:ext cx="4233630" cy="1738745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4000" b="1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0" name="正文">
            <a:extLst>
              <a:ext uri="{FF2B5EF4-FFF2-40B4-BE49-F238E27FC236}">
                <a16:creationId xmlns:a16="http://schemas.microsoft.com/office/drawing/2014/main" id="{C9B62A80-CD51-7CD8-ADDE-821FD8BA36DA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484364" y="1916755"/>
            <a:ext cx="8811499" cy="5175421"/>
          </a:xfrm>
          <a:prstGeom prst="rect">
            <a:avLst/>
          </a:prstGeom>
          <a:noFill/>
        </p:spPr>
        <p:txBody>
          <a:bodyPr wrap="square" lIns="90170" tIns="0" rIns="0" bIns="0" rtlCol="0" anchor="t" anchorCtr="0">
            <a:noAutofit/>
          </a:bodyPr>
          <a:lstStyle/>
          <a:p>
            <a:endParaRPr lang="en-IN" sz="3600" dirty="0">
              <a:latin typeface="Times New Roman" panose="02020603050405020304" pitchFamily="18" charset="0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Use of these models to process medical information can solve critical challenges in healthcare, including information overload, documentation burden, and the need for personalized care</a:t>
            </a:r>
            <a:endParaRPr lang="en-IN" sz="3600" dirty="0">
              <a:latin typeface="Times New Roman" panose="02020603050405020304" pitchFamily="18" charset="0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r>
              <a:rPr lang="en-IN" sz="3600" dirty="0">
                <a:latin typeface="Times New Roman" panose="02020603050405020304" pitchFamily="18" charset="0"/>
                <a:ea typeface="Open Sans Semibold" panose="020B0706030804020204" pitchFamily="34" charset="0"/>
                <a:cs typeface="Times New Roman" panose="02020603050405020304" pitchFamily="18" charset="0"/>
              </a:rPr>
              <a:t>And can enhance real-time support for health Care.</a:t>
            </a:r>
          </a:p>
          <a:p>
            <a:pPr lvl="0" algn="l">
              <a:lnSpc>
                <a:spcPct val="130000"/>
              </a:lnSpc>
              <a:buClrTx/>
              <a:buSzTx/>
              <a:buFontTx/>
            </a:pP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443414-999D-118C-958F-5F7BB0FC00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4264" y="3118319"/>
            <a:ext cx="4246441" cy="2962353"/>
          </a:xfrm>
          <a:prstGeom prst="rect">
            <a:avLst/>
          </a:prstGeom>
        </p:spPr>
      </p:pic>
      <p:sp>
        <p:nvSpPr>
          <p:cNvPr id="13" name="文本占位符 28">
            <a:extLst>
              <a:ext uri="{FF2B5EF4-FFF2-40B4-BE49-F238E27FC236}">
                <a16:creationId xmlns:a16="http://schemas.microsoft.com/office/drawing/2014/main" id="{94213BD8-DBF8-539F-A785-9D118A05E699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2527132" y="891384"/>
            <a:ext cx="9481185" cy="38163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144145" tIns="0" rIns="91440" bIns="0" rtlCol="0" anchor="ctr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About the  Project</a:t>
            </a:r>
          </a:p>
        </p:txBody>
      </p:sp>
      <p:sp>
        <p:nvSpPr>
          <p:cNvPr id="3" name="文本占位符 28">
            <a:extLst>
              <a:ext uri="{FF2B5EF4-FFF2-40B4-BE49-F238E27FC236}">
                <a16:creationId xmlns:a16="http://schemas.microsoft.com/office/drawing/2014/main" id="{3BD71436-B925-BE4F-BA37-D7722BD2BEB1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89516" y="74516"/>
            <a:ext cx="1592139" cy="4208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144145" tIns="0" rIns="91440" bIns="0" rtlCol="0" anchor="ctr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Continued</a:t>
            </a:r>
          </a:p>
        </p:txBody>
      </p:sp>
    </p:spTree>
    <p:extLst>
      <p:ext uri="{BB962C8B-B14F-4D97-AF65-F5344CB8AC3E}">
        <p14:creationId xmlns:p14="http://schemas.microsoft.com/office/powerpoint/2010/main" val="3992393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FB99F-53CF-EF8F-1A1D-424575153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C0B20A19-220A-5C2F-D6AB-A511C6A64FD7}"/>
              </a:ext>
            </a:extLst>
          </p:cNvPr>
          <p:cNvSpPr/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E718336E-FA07-33E0-BA0E-1A6E064A97A8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4" name="圆角矩形 2">
            <a:extLst>
              <a:ext uri="{FF2B5EF4-FFF2-40B4-BE49-F238E27FC236}">
                <a16:creationId xmlns:a16="http://schemas.microsoft.com/office/drawing/2014/main" id="{A1EB23A2-FC4D-9F9A-FB43-0CA37EBD76D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110536" y="583771"/>
            <a:ext cx="10823037" cy="76611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6" name="序号">
            <a:extLst>
              <a:ext uri="{FF2B5EF4-FFF2-40B4-BE49-F238E27FC236}">
                <a16:creationId xmlns:a16="http://schemas.microsoft.com/office/drawing/2014/main" id="{9BB6339D-61E8-B3EB-4BA3-080A6189EBEF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059883" y="585676"/>
            <a:ext cx="761870" cy="764213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2</a:t>
            </a:r>
          </a:p>
        </p:txBody>
      </p:sp>
      <p:sp>
        <p:nvSpPr>
          <p:cNvPr id="7" name="标题">
            <a:extLst>
              <a:ext uri="{FF2B5EF4-FFF2-40B4-BE49-F238E27FC236}">
                <a16:creationId xmlns:a16="http://schemas.microsoft.com/office/drawing/2014/main" id="{6D72ACCB-FCBF-11A4-87D5-8F07167648A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108582" y="660182"/>
            <a:ext cx="3804073" cy="585133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Motivation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D8E9C8-3D24-9665-3B4F-9CAACB4F6119}"/>
              </a:ext>
            </a:extLst>
          </p:cNvPr>
          <p:cNvSpPr txBox="1"/>
          <p:nvPr/>
        </p:nvSpPr>
        <p:spPr>
          <a:xfrm>
            <a:off x="2226325" y="1590562"/>
            <a:ext cx="11911914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>
                <a:solidFill>
                  <a:srgbClr val="2A2742"/>
                </a:solidFill>
                <a:latin typeface="Times New Roman" panose="02020603050405020304" pitchFamily="18" charset="0"/>
                <a:ea typeface="Outfit Extra Bold" pitchFamily="34" charset="-122"/>
                <a:cs typeface="Times New Roman" panose="02020603050405020304" pitchFamily="18" charset="0"/>
              </a:rPr>
              <a:t>Challenges in Healthcare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current healthcare data analysis faces many challenges. It often struggles with unstructured information</a:t>
            </a:r>
            <a:r>
              <a:rPr lang="en-US" sz="2800" dirty="0">
                <a:solidFill>
                  <a:srgbClr val="2A2742"/>
                </a:solidFill>
                <a:latin typeface="Times New Roman" panose="02020603050405020304" pitchFamily="18" charset="0"/>
                <a:ea typeface="Arimo" pitchFamily="34" charset="-122"/>
                <a:cs typeface="Times New Roman" panose="02020603050405020304" pitchFamily="18" charset="0"/>
              </a:rPr>
              <a:t>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Rule-based systems cannot adapt to evolving medical knowledge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for dynamic, explainable support systems that utilize medical data.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8A9BFF4D-C483-57CA-F78B-38F47D29B0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1923" y="2017756"/>
            <a:ext cx="954881" cy="1145858"/>
          </a:xfrm>
          <a:prstGeom prst="rect">
            <a:avLst/>
          </a:prstGeom>
          <a:effectLst>
            <a:outerShdw blurRad="50800" dist="25400" dir="5400000" algn="ctr" rotWithShape="0">
              <a:srgbClr val="000000">
                <a:alpha val="62000"/>
              </a:srgbClr>
            </a:outerShdw>
            <a:softEdge rad="0"/>
          </a:effectLst>
        </p:spPr>
      </p:pic>
      <p:pic>
        <p:nvPicPr>
          <p:cNvPr id="12" name="Image 2" descr="preencoded.png">
            <a:extLst>
              <a:ext uri="{FF2B5EF4-FFF2-40B4-BE49-F238E27FC236}">
                <a16:creationId xmlns:a16="http://schemas.microsoft.com/office/drawing/2014/main" id="{D4D9DB41-A976-99D4-238D-4365E96F84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1923" y="4148361"/>
            <a:ext cx="954881" cy="1145858"/>
          </a:xfrm>
          <a:prstGeom prst="rect">
            <a:avLst/>
          </a:prstGeom>
          <a:effectLst>
            <a:outerShdw blurRad="50800" dist="25400" dir="5400000" algn="ctr" rotWithShape="0">
              <a:srgbClr val="000000">
                <a:alpha val="62000"/>
              </a:srgbClr>
            </a:outerShdw>
            <a:softEdge rad="0"/>
          </a:effectLst>
        </p:spPr>
      </p:pic>
      <p:pic>
        <p:nvPicPr>
          <p:cNvPr id="13" name="Image 3" descr="preencoded.png">
            <a:extLst>
              <a:ext uri="{FF2B5EF4-FFF2-40B4-BE49-F238E27FC236}">
                <a16:creationId xmlns:a16="http://schemas.microsoft.com/office/drawing/2014/main" id="{D2B4945F-5533-3BD9-7605-7122288DC0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4352" y="5809341"/>
            <a:ext cx="954881" cy="1145858"/>
          </a:xfrm>
          <a:prstGeom prst="rect">
            <a:avLst/>
          </a:prstGeom>
          <a:effectLst>
            <a:outerShdw blurRad="50800" dist="25400" dir="5400000" algn="ctr" rotWithShape="0">
              <a:srgbClr val="000000">
                <a:alpha val="62000"/>
              </a:srgbClr>
            </a:outerShdw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331411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83CB7D-83EC-8221-3727-38535F107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ECA19E68-168F-B22E-D740-E9C5CF740C8A}"/>
              </a:ext>
            </a:extLst>
          </p:cNvPr>
          <p:cNvSpPr/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/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594D22FB-ECE5-D4B2-E8DC-AEAD8F92D52A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圆角矩形 17">
            <a:extLst>
              <a:ext uri="{FF2B5EF4-FFF2-40B4-BE49-F238E27FC236}">
                <a16:creationId xmlns:a16="http://schemas.microsoft.com/office/drawing/2014/main" id="{183C545A-AE4C-9229-CA65-31AC27D3281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235205" y="236025"/>
            <a:ext cx="6952076" cy="737952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6" name="序号">
            <a:extLst>
              <a:ext uri="{FF2B5EF4-FFF2-40B4-BE49-F238E27FC236}">
                <a16:creationId xmlns:a16="http://schemas.microsoft.com/office/drawing/2014/main" id="{37A7C4A4-707D-F3E8-7ED6-A03EE33E2630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35205" y="237930"/>
            <a:ext cx="732236" cy="734142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4</a:t>
            </a:r>
          </a:p>
        </p:txBody>
      </p:sp>
      <p:sp>
        <p:nvSpPr>
          <p:cNvPr id="7" name="标题">
            <a:extLst>
              <a:ext uri="{FF2B5EF4-FFF2-40B4-BE49-F238E27FC236}">
                <a16:creationId xmlns:a16="http://schemas.microsoft.com/office/drawing/2014/main" id="{6CD72276-85DB-C259-D32D-395481417DE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222740" y="235708"/>
            <a:ext cx="3804073" cy="738587"/>
          </a:xfrm>
          <a:prstGeom prst="rect">
            <a:avLst/>
          </a:prstGeom>
          <a:noFill/>
        </p:spPr>
        <p:txBody>
          <a:bodyPr wrap="square" lIns="91440" tIns="0" rIns="91440" bIns="0" rtlCol="0" anchor="ctr" anchorCtr="0">
            <a:normAutofit/>
          </a:bodyPr>
          <a:lstStyle/>
          <a:p>
            <a:pPr>
              <a:lnSpc>
                <a:spcPct val="120000"/>
              </a:lnSpc>
            </a:pP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Literature Reviews</a:t>
            </a:r>
          </a:p>
          <a:p>
            <a:pPr lvl="0" algn="l">
              <a:lnSpc>
                <a:spcPct val="120000"/>
              </a:lnSpc>
              <a:buClrTx/>
              <a:buSzTx/>
              <a:buFontTx/>
            </a:pP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177EC0FF-B405-668E-40A9-E271E7020B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3050823"/>
              </p:ext>
            </p:extLst>
          </p:nvPr>
        </p:nvGraphicFramePr>
        <p:xfrm>
          <a:off x="133815" y="2071756"/>
          <a:ext cx="14326987" cy="21684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10305988" imgH="1428684" progId="Excel.Sheet.12">
                  <p:embed/>
                </p:oleObj>
              </mc:Choice>
              <mc:Fallback>
                <p:oleObj name="Worksheet" r:id="rId6" imgW="10305988" imgH="142868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3815" y="2071756"/>
                        <a:ext cx="14326987" cy="2168421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A0B54C23-E504-6ECF-260A-EFD587B350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6727301"/>
              </p:ext>
            </p:extLst>
          </p:nvPr>
        </p:nvGraphicFramePr>
        <p:xfrm>
          <a:off x="133815" y="4259766"/>
          <a:ext cx="14326987" cy="3490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8" imgW="10305988" imgH="2317845" progId="Excel.Sheet.12">
                  <p:embed/>
                </p:oleObj>
              </mc:Choice>
              <mc:Fallback>
                <p:oleObj name="Worksheet" r:id="rId8" imgW="10305988" imgH="231784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33815" y="4259766"/>
                        <a:ext cx="14326987" cy="349033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97AE06A2-DB86-DEE2-20AE-3F4A99A48D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4264641"/>
              </p:ext>
            </p:extLst>
          </p:nvPr>
        </p:nvGraphicFramePr>
        <p:xfrm>
          <a:off x="133814" y="1625702"/>
          <a:ext cx="14326987" cy="3790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10" imgW="10305988" imgH="228732" progId="Excel.Sheet.12">
                  <p:embed/>
                </p:oleObj>
              </mc:Choice>
              <mc:Fallback>
                <p:oleObj name="Worksheet" r:id="rId10" imgW="10305988" imgH="22873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33814" y="1625702"/>
                        <a:ext cx="14326987" cy="379024"/>
                      </a:xfrm>
                      <a:prstGeom prst="rect">
                        <a:avLst/>
                      </a:prstGeom>
                      <a:solidFill>
                        <a:srgbClr val="FFFF00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8677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B8C77-D3FD-4652-577B-CD9B10421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41781160-35F2-46AF-B6BD-C3AA3EC6FB84}"/>
              </a:ext>
            </a:extLst>
          </p:cNvPr>
          <p:cNvSpPr/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/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3BAA3F8C-F327-1EA1-FA6B-BAEF3C51B4F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+mn-lt"/>
              <a:ea typeface="+mn-ea"/>
              <a:cs typeface="+mn-ea"/>
              <a:sym typeface="+mn-lt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9FE359C-BD84-B808-6158-4A53CAFE2D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3858275"/>
              </p:ext>
            </p:extLst>
          </p:nvPr>
        </p:nvGraphicFramePr>
        <p:xfrm>
          <a:off x="133814" y="1670310"/>
          <a:ext cx="14326987" cy="3790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7" imgW="10305988" imgH="228732" progId="Excel.Sheet.12">
                  <p:embed/>
                </p:oleObj>
              </mc:Choice>
              <mc:Fallback>
                <p:oleObj name="Worksheet" r:id="rId7" imgW="10305988" imgH="228732" progId="Excel.Sheet.12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97AE06A2-DB86-DEE2-20AE-3F4A99A48D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3814" y="1670310"/>
                        <a:ext cx="14326987" cy="3790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A51645B-7B46-059B-2BAF-A56100327E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5722386"/>
              </p:ext>
            </p:extLst>
          </p:nvPr>
        </p:nvGraphicFramePr>
        <p:xfrm>
          <a:off x="133813" y="2121939"/>
          <a:ext cx="14326987" cy="223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9" imgW="10305988" imgH="1606675" progId="Excel.Sheet.12">
                  <p:embed/>
                </p:oleObj>
              </mc:Choice>
              <mc:Fallback>
                <p:oleObj name="Worksheet" r:id="rId9" imgW="10305988" imgH="160667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33813" y="2121939"/>
                        <a:ext cx="14326987" cy="223335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3B170CBE-9332-C542-E896-07440A1940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1369143"/>
              </p:ext>
            </p:extLst>
          </p:nvPr>
        </p:nvGraphicFramePr>
        <p:xfrm>
          <a:off x="138711" y="4371023"/>
          <a:ext cx="14322089" cy="34926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11" imgW="10305988" imgH="2317845" progId="Excel.Sheet.12">
                  <p:embed/>
                </p:oleObj>
              </mc:Choice>
              <mc:Fallback>
                <p:oleObj name="Worksheet" r:id="rId11" imgW="10305988" imgH="231784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38711" y="4371023"/>
                        <a:ext cx="14322089" cy="349269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DFA643B2-FF27-30E5-4E3C-F4417D3A7742}"/>
              </a:ext>
            </a:extLst>
          </p:cNvPr>
          <p:cNvGrpSpPr/>
          <p:nvPr/>
        </p:nvGrpSpPr>
        <p:grpSpPr>
          <a:xfrm>
            <a:off x="180752" y="322382"/>
            <a:ext cx="6952076" cy="738587"/>
            <a:chOff x="133813" y="120173"/>
            <a:chExt cx="6952076" cy="738587"/>
          </a:xfrm>
        </p:grpSpPr>
        <p:sp>
          <p:nvSpPr>
            <p:cNvPr id="12" name="圆角矩形 17">
              <a:extLst>
                <a:ext uri="{FF2B5EF4-FFF2-40B4-BE49-F238E27FC236}">
                  <a16:creationId xmlns:a16="http://schemas.microsoft.com/office/drawing/2014/main" id="{9CFACDC6-0741-04E4-2F4B-FBED34C488EB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133813" y="120490"/>
              <a:ext cx="6952076" cy="737952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  <a:effectLst>
              <a:outerShdw blurRad="254000" dist="38100" dir="2700000" algn="tl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>
              <a:norm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  <p:sp>
          <p:nvSpPr>
            <p:cNvPr id="13" name="序号">
              <a:extLst>
                <a:ext uri="{FF2B5EF4-FFF2-40B4-BE49-F238E27FC236}">
                  <a16:creationId xmlns:a16="http://schemas.microsoft.com/office/drawing/2014/main" id="{48A54DAD-EC54-DFCE-4B3C-2D01478BC810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133813" y="122395"/>
              <a:ext cx="732236" cy="73414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txBody>
            <a:bodyPr wrap="none" lIns="0" tIns="0" rIns="0" bIns="0" rtlCol="0" anchor="ctr" anchorCtr="0"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l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4</a:t>
              </a:r>
            </a:p>
          </p:txBody>
        </p:sp>
        <p:sp>
          <p:nvSpPr>
            <p:cNvPr id="14" name="标题">
              <a:extLst>
                <a:ext uri="{FF2B5EF4-FFF2-40B4-BE49-F238E27FC236}">
                  <a16:creationId xmlns:a16="http://schemas.microsoft.com/office/drawing/2014/main" id="{92EA1439-04B1-8459-617A-8CE445CC80CD}"/>
                </a:ext>
              </a:extLst>
            </p:cNvPr>
            <p:cNvSpPr txBox="1"/>
            <p:nvPr>
              <p:custDataLst>
                <p:tags r:id="rId5"/>
              </p:custDataLst>
            </p:nvPr>
          </p:nvSpPr>
          <p:spPr>
            <a:xfrm>
              <a:off x="1121348" y="120173"/>
              <a:ext cx="3804073" cy="738587"/>
            </a:xfrm>
            <a:prstGeom prst="rect">
              <a:avLst/>
            </a:prstGeom>
            <a:noFill/>
          </p:spPr>
          <p:txBody>
            <a:bodyPr wrap="square" lIns="91440" tIns="0" rIns="91440" bIns="0" rtlCol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endPara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  <a:p>
              <a:pPr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lt"/>
                </a:rPr>
                <a:t>Literature Reviews</a:t>
              </a:r>
            </a:p>
            <a:p>
              <a:pPr lvl="0" algn="l">
                <a:lnSpc>
                  <a:spcPct val="120000"/>
                </a:lnSpc>
                <a:buClrTx/>
                <a:buSzTx/>
                <a:buFontTx/>
              </a:pPr>
              <a:endPara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endParaRPr>
            </a:p>
          </p:txBody>
        </p:sp>
      </p:grpSp>
      <p:sp>
        <p:nvSpPr>
          <p:cNvPr id="16" name="文本占位符 28">
            <a:extLst>
              <a:ext uri="{FF2B5EF4-FFF2-40B4-BE49-F238E27FC236}">
                <a16:creationId xmlns:a16="http://schemas.microsoft.com/office/drawing/2014/main" id="{1D138594-15C3-81E2-2DDB-FDD136FA4673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2857509" y="287608"/>
            <a:ext cx="1592139" cy="4208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144145" tIns="0" rIns="91440" bIns="0" rtlCol="0" anchor="ctr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Continued</a:t>
            </a:r>
          </a:p>
        </p:txBody>
      </p:sp>
    </p:spTree>
    <p:extLst>
      <p:ext uri="{BB962C8B-B14F-4D97-AF65-F5344CB8AC3E}">
        <p14:creationId xmlns:p14="http://schemas.microsoft.com/office/powerpoint/2010/main" val="2128924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C8CFD4-7715-9D5A-6116-60FAB9E76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B34D85FB-BD81-7091-C4FD-622354D66C2A}"/>
              </a:ext>
            </a:extLst>
          </p:cNvPr>
          <p:cNvSpPr/>
          <p:nvPr/>
        </p:nvSpPr>
        <p:spPr>
          <a:xfrm>
            <a:off x="0" y="0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alpha val="73000"/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23ECAA22-6DB4-8880-1856-8345FCA2C1E9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4" name="标题 16">
            <a:extLst>
              <a:ext uri="{FF2B5EF4-FFF2-40B4-BE49-F238E27FC236}">
                <a16:creationId xmlns:a16="http://schemas.microsoft.com/office/drawing/2014/main" id="{332F018A-880D-647A-64E2-F71CF7103DCB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10906" y="1256365"/>
            <a:ext cx="5606137" cy="442612"/>
          </a:xfrm>
        </p:spPr>
        <p:txBody>
          <a:bodyPr>
            <a:normAutofit fontScale="62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b="1" u="sng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  <a:t>Objectives :</a:t>
            </a:r>
            <a:r>
              <a:rPr lang="en-US" altLang="zh-CN" b="1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  <a:sym typeface="+mn-lt"/>
              </a:rPr>
              <a:t> </a:t>
            </a:r>
          </a:p>
        </p:txBody>
      </p:sp>
      <p:sp>
        <p:nvSpPr>
          <p:cNvPr id="8" name="矩形 1">
            <a:extLst>
              <a:ext uri="{FF2B5EF4-FFF2-40B4-BE49-F238E27FC236}">
                <a16:creationId xmlns:a16="http://schemas.microsoft.com/office/drawing/2014/main" id="{936F2B11-E07B-F0D9-E331-E700C50EFB1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2761635" y="3283546"/>
            <a:ext cx="5035195" cy="6604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9" name="矩形 2">
            <a:extLst>
              <a:ext uri="{FF2B5EF4-FFF2-40B4-BE49-F238E27FC236}">
                <a16:creationId xmlns:a16="http://schemas.microsoft.com/office/drawing/2014/main" id="{DFA0EFD1-6A7C-3AE0-FDD9-896C69AA5B4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240536" y="2092167"/>
            <a:ext cx="12520983" cy="1613234"/>
          </a:xfrm>
          <a:prstGeom prst="rect">
            <a:avLst/>
          </a:prstGeom>
          <a:noFill/>
          <a:ln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multimodal AI assistant that integrates speech, vision, and language processing to support healthcare-related conversations in a user-friendly interface.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0" name="椭圆 3">
            <a:extLst>
              <a:ext uri="{FF2B5EF4-FFF2-40B4-BE49-F238E27FC236}">
                <a16:creationId xmlns:a16="http://schemas.microsoft.com/office/drawing/2014/main" id="{36516856-1F55-0057-81E2-F1D18F042DC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09319" y="2175740"/>
            <a:ext cx="504190" cy="504190"/>
          </a:xfrm>
          <a:prstGeom prst="ellipse">
            <a:avLst/>
          </a:prstGeom>
          <a:solidFill>
            <a:schemeClr val="tx1"/>
          </a:solidFill>
          <a:effectLst>
            <a:outerShdw blurRad="101600" dist="38100" algn="l" rotWithShape="0">
              <a:schemeClr val="tx1">
                <a:alpha val="40000"/>
              </a:scheme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>
                <a:solidFill>
                  <a:schemeClr val="lt1">
                    <a:lumMod val="10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1</a:t>
            </a:r>
            <a:endParaRPr lang="zh-CN" altLang="en-US" sz="1600" b="1" dirty="0">
              <a:solidFill>
                <a:schemeClr val="lt1">
                  <a:lumMod val="10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1" name="椭圆 6">
            <a:extLst>
              <a:ext uri="{FF2B5EF4-FFF2-40B4-BE49-F238E27FC236}">
                <a16:creationId xmlns:a16="http://schemas.microsoft.com/office/drawing/2014/main" id="{A372859F-2A6F-BF66-D37D-8212130C230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406887" y="6077510"/>
            <a:ext cx="504190" cy="504190"/>
          </a:xfrm>
          <a:prstGeom prst="ellipse">
            <a:avLst/>
          </a:prstGeom>
          <a:solidFill>
            <a:schemeClr val="tx1"/>
          </a:solidFill>
          <a:effectLst>
            <a:outerShdw blurRad="101600" dist="38100" algn="l" rotWithShape="0">
              <a:schemeClr val="tx1">
                <a:alpha val="40000"/>
              </a:scheme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>
                <a:solidFill>
                  <a:schemeClr val="lt1">
                    <a:lumMod val="10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3</a:t>
            </a:r>
            <a:endParaRPr lang="zh-CN" altLang="en-US" sz="1600" b="1" dirty="0">
              <a:solidFill>
                <a:schemeClr val="lt1">
                  <a:lumMod val="10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2" name="矩形 10">
            <a:extLst>
              <a:ext uri="{FF2B5EF4-FFF2-40B4-BE49-F238E27FC236}">
                <a16:creationId xmlns:a16="http://schemas.microsoft.com/office/drawing/2014/main" id="{B2DEDDF0-F25A-B083-1811-D68010F45222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2762905" y="6303606"/>
            <a:ext cx="5035195" cy="6604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4" name="椭圆 18">
            <a:extLst>
              <a:ext uri="{FF2B5EF4-FFF2-40B4-BE49-F238E27FC236}">
                <a16:creationId xmlns:a16="http://schemas.microsoft.com/office/drawing/2014/main" id="{205E1307-A8A7-2C3E-64DD-3E98C20EA15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10906" y="4108786"/>
            <a:ext cx="471203" cy="504190"/>
          </a:xfrm>
          <a:prstGeom prst="ellipse">
            <a:avLst/>
          </a:prstGeom>
          <a:solidFill>
            <a:schemeClr val="tx1"/>
          </a:solidFill>
          <a:effectLst>
            <a:outerShdw blurRad="101600" dist="38100" algn="l" rotWithShape="0">
              <a:schemeClr val="tx1">
                <a:alpha val="40000"/>
              </a:schemeClr>
            </a:outerShdw>
          </a:effectLst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altLang="zh-CN" sz="1600" b="1" dirty="0">
                <a:solidFill>
                  <a:schemeClr val="lt1">
                    <a:lumMod val="10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2</a:t>
            </a:r>
            <a:endParaRPr lang="zh-CN" altLang="en-US" sz="1600" b="1" dirty="0">
              <a:solidFill>
                <a:schemeClr val="lt1">
                  <a:lumMod val="10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5" name="矩形 19">
            <a:extLst>
              <a:ext uri="{FF2B5EF4-FFF2-40B4-BE49-F238E27FC236}">
                <a16:creationId xmlns:a16="http://schemas.microsoft.com/office/drawing/2014/main" id="{BA85C664-2951-C16E-6520-90F514FA1DD2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2760365" y="4793576"/>
            <a:ext cx="5035195" cy="6604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6" name="矩形 20">
            <a:extLst>
              <a:ext uri="{FF2B5EF4-FFF2-40B4-BE49-F238E27FC236}">
                <a16:creationId xmlns:a16="http://schemas.microsoft.com/office/drawing/2014/main" id="{6289621A-3F7E-E672-BE81-C00C2B98DBDF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176871" y="4174035"/>
            <a:ext cx="13042623" cy="1494790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 analyze medical images (e.g., wounds, burns, cuts) and generate descriptive, non-diagnostic observations for educational and supportive purposes.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3" name="圆角矩形 2">
            <a:extLst>
              <a:ext uri="{FF2B5EF4-FFF2-40B4-BE49-F238E27FC236}">
                <a16:creationId xmlns:a16="http://schemas.microsoft.com/office/drawing/2014/main" id="{96EB3D2F-7405-9CC9-775E-EDF82868EE84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222580" y="274690"/>
            <a:ext cx="10823037" cy="76611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54000" dist="38100" dir="2700000" algn="tl" rotWithShape="0">
              <a:schemeClr val="bg1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               </a:t>
            </a:r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Objective</a:t>
            </a:r>
            <a:r>
              <a:rPr lang="en-US" altLang="zh-C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</a:t>
            </a:r>
            <a:r>
              <a:rPr lang="en-US" altLang="zh-CN" sz="35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And Research gaps</a:t>
            </a:r>
            <a:endParaRPr lang="zh-CN" altLang="en-US" sz="3500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7" name="序号">
            <a:extLst>
              <a:ext uri="{FF2B5EF4-FFF2-40B4-BE49-F238E27FC236}">
                <a16:creationId xmlns:a16="http://schemas.microsoft.com/office/drawing/2014/main" id="{A5F29170-22EA-77B8-308F-AD1FE926D904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248678" y="273214"/>
            <a:ext cx="732236" cy="734142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rtlCol="0" anchor="ctr" anchorCtr="0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3</a:t>
            </a:r>
          </a:p>
        </p:txBody>
      </p:sp>
      <p:sp>
        <p:nvSpPr>
          <p:cNvPr id="18" name="矩形 20">
            <a:extLst>
              <a:ext uri="{FF2B5EF4-FFF2-40B4-BE49-F238E27FC236}">
                <a16:creationId xmlns:a16="http://schemas.microsoft.com/office/drawing/2014/main" id="{6CDDAD2E-E70C-8ABC-B436-5DB4A74628A0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1240536" y="6049255"/>
            <a:ext cx="13389864" cy="1562784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fine-tune large language models (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LLaMA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/Med Gemma) on healthcare-related datasets, adapting them for safer, domain-specific conversational assistance.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43961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85F71-E9FF-8EFE-8290-9FD2D18BE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2E0F7DA0-235E-10A8-D917-4BAFC412DAFB}"/>
              </a:ext>
            </a:extLst>
          </p:cNvPr>
          <p:cNvSpPr/>
          <p:nvPr/>
        </p:nvSpPr>
        <p:spPr>
          <a:xfrm>
            <a:off x="0" y="-1"/>
            <a:ext cx="14630400" cy="8285205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accent1">
                  <a:lumMod val="0"/>
                  <a:lumOff val="100000"/>
                  <a:alpha val="8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7620">
            <a:solidFill>
              <a:srgbClr val="E6E6E6">
                <a:alpha val="75000"/>
              </a:srgbClr>
            </a:solidFill>
            <a:prstDash val="solid"/>
          </a:ln>
        </p:spPr>
        <p:txBody>
          <a:bodyPr/>
          <a:lstStyle/>
          <a:p>
            <a:endParaRPr lang="en-IN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标题 5">
            <a:extLst>
              <a:ext uri="{FF2B5EF4-FFF2-40B4-BE49-F238E27FC236}">
                <a16:creationId xmlns:a16="http://schemas.microsoft.com/office/drawing/2014/main" id="{1EB20349-4C38-50EA-F5F1-07287B053784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8062613" y="1933661"/>
            <a:ext cx="3870960" cy="1494790"/>
          </a:xfrm>
        </p:spPr>
        <p:txBody>
          <a:bodyPr vert="horz" lIns="90000" tIns="107950" rIns="90000" bIns="46800" rtlCol="0" anchor="t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zh-CN" altLang="en-US" sz="4000" b="1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23" name="Shape 497">
            <a:extLst>
              <a:ext uri="{FF2B5EF4-FFF2-40B4-BE49-F238E27FC236}">
                <a16:creationId xmlns:a16="http://schemas.microsoft.com/office/drawing/2014/main" id="{7FEACDB7-93E9-5D8D-4540-DBFC0DB7D85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9864883" y="1754446"/>
            <a:ext cx="4241410" cy="5716870"/>
          </a:xfrm>
          <a:custGeom>
            <a:avLst/>
            <a:gdLst>
              <a:gd name="adj" fmla="val 9122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il" t="il" r="ir" b="ib"/>
            <a:pathLst>
              <a:path w="3486" h="4723">
                <a:moveTo>
                  <a:pt x="318" y="0"/>
                </a:moveTo>
                <a:lnTo>
                  <a:pt x="950" y="0"/>
                </a:lnTo>
                <a:lnTo>
                  <a:pt x="949" y="20"/>
                </a:lnTo>
                <a:cubicBezTo>
                  <a:pt x="949" y="458"/>
                  <a:pt x="1305" y="813"/>
                  <a:pt x="1743" y="813"/>
                </a:cubicBezTo>
                <a:cubicBezTo>
                  <a:pt x="2181" y="813"/>
                  <a:pt x="2537" y="458"/>
                  <a:pt x="2537" y="20"/>
                </a:cubicBezTo>
                <a:lnTo>
                  <a:pt x="2536" y="0"/>
                </a:lnTo>
                <a:lnTo>
                  <a:pt x="3168" y="0"/>
                </a:lnTo>
                <a:cubicBezTo>
                  <a:pt x="3344" y="0"/>
                  <a:pt x="3486" y="142"/>
                  <a:pt x="3486" y="318"/>
                </a:cubicBezTo>
                <a:lnTo>
                  <a:pt x="3486" y="4405"/>
                </a:lnTo>
                <a:cubicBezTo>
                  <a:pt x="3486" y="4581"/>
                  <a:pt x="3344" y="4723"/>
                  <a:pt x="3168" y="4723"/>
                </a:cubicBezTo>
                <a:lnTo>
                  <a:pt x="318" y="4723"/>
                </a:lnTo>
                <a:cubicBezTo>
                  <a:pt x="142" y="4723"/>
                  <a:pt x="0" y="4581"/>
                  <a:pt x="0" y="4405"/>
                </a:cubicBezTo>
                <a:lnTo>
                  <a:pt x="0" y="318"/>
                </a:lnTo>
                <a:cubicBezTo>
                  <a:pt x="0" y="142"/>
                  <a:pt x="142" y="0"/>
                  <a:pt x="318" y="0"/>
                </a:cubicBezTo>
                <a:close/>
              </a:path>
            </a:pathLst>
          </a:custGeom>
          <a:gradFill>
            <a:gsLst>
              <a:gs pos="0">
                <a:srgbClr val="000000">
                  <a:lumMod val="50000"/>
                  <a:lumOff val="50000"/>
                </a:srgbClr>
              </a:gs>
              <a:gs pos="100000">
                <a:srgbClr val="FFFFFF">
                  <a:lumMod val="65000"/>
                </a:srgbClr>
              </a:gs>
            </a:gsLst>
            <a:lin ang="2700000" scaled="0"/>
          </a:gradFill>
          <a:ln w="12700">
            <a:miter lim="400000"/>
          </a:ln>
          <a:effectLst>
            <a:outerShdw blurRad="381000" dist="292100" dir="5400000" algn="t" rotWithShape="0">
              <a:srgbClr val="FFFFFF">
                <a:lumMod val="65000"/>
                <a:alpha val="20000"/>
              </a:srgbClr>
            </a:outerShdw>
          </a:effectLst>
        </p:spPr>
        <p:txBody>
          <a:bodyPr wrap="square" lIns="71437" tIns="71437" rIns="71437" bIns="71437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24" name="Shape 497">
            <a:extLst>
              <a:ext uri="{FF2B5EF4-FFF2-40B4-BE49-F238E27FC236}">
                <a16:creationId xmlns:a16="http://schemas.microsoft.com/office/drawing/2014/main" id="{F4A4DB60-DC50-6108-DB57-5D184246C60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9864883" y="1754446"/>
            <a:ext cx="4241410" cy="5711613"/>
          </a:xfrm>
          <a:custGeom>
            <a:avLst/>
            <a:gdLst>
              <a:gd name="adj" fmla="val 9122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il" t="il" r="ir" b="ib"/>
            <a:pathLst>
              <a:path w="3486" h="4723">
                <a:moveTo>
                  <a:pt x="318" y="0"/>
                </a:moveTo>
                <a:lnTo>
                  <a:pt x="950" y="0"/>
                </a:lnTo>
                <a:lnTo>
                  <a:pt x="949" y="20"/>
                </a:lnTo>
                <a:cubicBezTo>
                  <a:pt x="949" y="458"/>
                  <a:pt x="1305" y="813"/>
                  <a:pt x="1743" y="813"/>
                </a:cubicBezTo>
                <a:cubicBezTo>
                  <a:pt x="2181" y="813"/>
                  <a:pt x="2537" y="458"/>
                  <a:pt x="2537" y="20"/>
                </a:cubicBezTo>
                <a:lnTo>
                  <a:pt x="2536" y="0"/>
                </a:lnTo>
                <a:lnTo>
                  <a:pt x="3168" y="0"/>
                </a:lnTo>
                <a:cubicBezTo>
                  <a:pt x="3344" y="0"/>
                  <a:pt x="3486" y="142"/>
                  <a:pt x="3486" y="318"/>
                </a:cubicBezTo>
                <a:lnTo>
                  <a:pt x="3486" y="4405"/>
                </a:lnTo>
                <a:cubicBezTo>
                  <a:pt x="3486" y="4581"/>
                  <a:pt x="3344" y="4723"/>
                  <a:pt x="3168" y="4723"/>
                </a:cubicBezTo>
                <a:lnTo>
                  <a:pt x="318" y="4723"/>
                </a:lnTo>
                <a:cubicBezTo>
                  <a:pt x="142" y="4723"/>
                  <a:pt x="0" y="4581"/>
                  <a:pt x="0" y="4405"/>
                </a:cubicBezTo>
                <a:lnTo>
                  <a:pt x="0" y="318"/>
                </a:lnTo>
                <a:cubicBezTo>
                  <a:pt x="0" y="142"/>
                  <a:pt x="142" y="0"/>
                  <a:pt x="318" y="0"/>
                </a:cubicBezTo>
                <a:close/>
              </a:path>
            </a:pathLst>
          </a:custGeom>
          <a:gradFill>
            <a:gsLst>
              <a:gs pos="0">
                <a:srgbClr val="000000">
                  <a:lumMod val="50000"/>
                  <a:lumOff val="50000"/>
                </a:srgbClr>
              </a:gs>
              <a:gs pos="100000">
                <a:srgbClr val="FFFFFF">
                  <a:lumMod val="65000"/>
                </a:srgbClr>
              </a:gs>
            </a:gsLst>
            <a:lin ang="2700000" scaled="0"/>
          </a:gradFill>
          <a:ln w="12700">
            <a:miter lim="400000"/>
          </a:ln>
          <a:effectLst>
            <a:innerShdw blurRad="317500" dist="50800" dir="16200000">
              <a:srgbClr val="B453A1">
                <a:lumMod val="20000"/>
                <a:lumOff val="80000"/>
                <a:alpha val="30000"/>
              </a:srgbClr>
            </a:innerShdw>
          </a:effectLst>
        </p:spPr>
        <p:txBody>
          <a:bodyPr wrap="square" lIns="71437" tIns="71437" rIns="71437" bIns="71437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25" name="Shape 501">
            <a:extLst>
              <a:ext uri="{FF2B5EF4-FFF2-40B4-BE49-F238E27FC236}">
                <a16:creationId xmlns:a16="http://schemas.microsoft.com/office/drawing/2014/main" id="{5DAD8F6C-A8F7-8A47-81F7-AF5753DC9E5F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1179812" y="977446"/>
            <a:ext cx="1611551" cy="1604042"/>
          </a:xfrm>
          <a:prstGeom prst="ellipse">
            <a:avLst/>
          </a:prstGeom>
          <a:gradFill>
            <a:gsLst>
              <a:gs pos="0">
                <a:srgbClr val="000000">
                  <a:lumMod val="50000"/>
                  <a:lumOff val="50000"/>
                </a:srgbClr>
              </a:gs>
              <a:gs pos="100000">
                <a:srgbClr val="FFFFFF">
                  <a:lumMod val="65000"/>
                </a:srgbClr>
              </a:gs>
            </a:gsLst>
            <a:lin ang="2700000" scaled="0"/>
          </a:gradFill>
          <a:ln w="12700">
            <a:miter lim="400000"/>
          </a:ln>
          <a:effectLst>
            <a:innerShdw blurRad="317500" dist="50800" dir="16200000">
              <a:srgbClr val="B453A1">
                <a:lumMod val="20000"/>
                <a:lumOff val="80000"/>
                <a:alpha val="30000"/>
              </a:srgbClr>
            </a:innerShdw>
          </a:effectLst>
        </p:spPr>
        <p:txBody>
          <a:bodyPr lIns="71437" tIns="71437" rIns="71437" bIns="71437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</p:txBody>
      </p:sp>
      <p:cxnSp>
        <p:nvCxnSpPr>
          <p:cNvPr id="126" name="直接连接符 61">
            <a:extLst>
              <a:ext uri="{FF2B5EF4-FFF2-40B4-BE49-F238E27FC236}">
                <a16:creationId xmlns:a16="http://schemas.microsoft.com/office/drawing/2014/main" id="{97F737FF-2BF7-D248-D47A-2214D6A06874}"/>
              </a:ext>
            </a:extLst>
          </p:cNvPr>
          <p:cNvCxnSpPr>
            <a:cxnSpLocks/>
          </p:cNvCxnSpPr>
          <p:nvPr>
            <p:custDataLst>
              <p:tags r:id="rId5"/>
            </p:custDataLst>
          </p:nvPr>
        </p:nvCxnSpPr>
        <p:spPr>
          <a:xfrm>
            <a:off x="11561182" y="4331711"/>
            <a:ext cx="847489" cy="0"/>
          </a:xfrm>
          <a:prstGeom prst="line">
            <a:avLst/>
          </a:prstGeom>
          <a:noFill/>
          <a:ln w="12700" cap="flat" cmpd="sng" algn="ctr">
            <a:solidFill>
              <a:srgbClr val="FFFFFF">
                <a:alpha val="50000"/>
              </a:srgbClr>
            </a:solidFill>
            <a:prstDash val="solid"/>
            <a:miter lim="800000"/>
          </a:ln>
          <a:effectLst/>
        </p:spPr>
      </p:cxnSp>
      <p:sp>
        <p:nvSpPr>
          <p:cNvPr id="127" name="矩形 7">
            <a:extLst>
              <a:ext uri="{FF2B5EF4-FFF2-40B4-BE49-F238E27FC236}">
                <a16:creationId xmlns:a16="http://schemas.microsoft.com/office/drawing/2014/main" id="{139B9E26-FC0E-2357-4265-DC7FD7BDB761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10450179" y="4633291"/>
            <a:ext cx="3069493" cy="248244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Privacy, accountability, and regulatory standards for AI-generated medical suggestions are not clearly defined.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28" name="矩形 8">
            <a:extLst>
              <a:ext uri="{FF2B5EF4-FFF2-40B4-BE49-F238E27FC236}">
                <a16:creationId xmlns:a16="http://schemas.microsoft.com/office/drawing/2014/main" id="{6535EB4D-4FE2-91AF-6B83-AC78363B43F1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10450177" y="2714499"/>
            <a:ext cx="3069493" cy="134328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Ethical and Legal Concerns Unresolved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Shape 497">
            <a:extLst>
              <a:ext uri="{FF2B5EF4-FFF2-40B4-BE49-F238E27FC236}">
                <a16:creationId xmlns:a16="http://schemas.microsoft.com/office/drawing/2014/main" id="{69B4B3AA-AE5A-282B-51CF-B23A7D54EAD1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72329" y="1835159"/>
            <a:ext cx="4241410" cy="5716870"/>
          </a:xfrm>
          <a:custGeom>
            <a:avLst/>
            <a:gdLst>
              <a:gd name="adj" fmla="val 9122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il" t="il" r="ir" b="ib"/>
            <a:pathLst>
              <a:path w="3486" h="4723">
                <a:moveTo>
                  <a:pt x="318" y="0"/>
                </a:moveTo>
                <a:lnTo>
                  <a:pt x="950" y="0"/>
                </a:lnTo>
                <a:lnTo>
                  <a:pt x="949" y="20"/>
                </a:lnTo>
                <a:cubicBezTo>
                  <a:pt x="949" y="458"/>
                  <a:pt x="1305" y="813"/>
                  <a:pt x="1743" y="813"/>
                </a:cubicBezTo>
                <a:cubicBezTo>
                  <a:pt x="2181" y="813"/>
                  <a:pt x="2537" y="458"/>
                  <a:pt x="2537" y="20"/>
                </a:cubicBezTo>
                <a:lnTo>
                  <a:pt x="2536" y="0"/>
                </a:lnTo>
                <a:lnTo>
                  <a:pt x="3168" y="0"/>
                </a:lnTo>
                <a:cubicBezTo>
                  <a:pt x="3344" y="0"/>
                  <a:pt x="3486" y="142"/>
                  <a:pt x="3486" y="318"/>
                </a:cubicBezTo>
                <a:lnTo>
                  <a:pt x="3486" y="4405"/>
                </a:lnTo>
                <a:cubicBezTo>
                  <a:pt x="3486" y="4581"/>
                  <a:pt x="3344" y="4723"/>
                  <a:pt x="3168" y="4723"/>
                </a:cubicBezTo>
                <a:lnTo>
                  <a:pt x="318" y="4723"/>
                </a:lnTo>
                <a:cubicBezTo>
                  <a:pt x="142" y="4723"/>
                  <a:pt x="0" y="4581"/>
                  <a:pt x="0" y="4405"/>
                </a:cubicBezTo>
                <a:lnTo>
                  <a:pt x="0" y="318"/>
                </a:lnTo>
                <a:cubicBezTo>
                  <a:pt x="0" y="142"/>
                  <a:pt x="142" y="0"/>
                  <a:pt x="318" y="0"/>
                </a:cubicBezTo>
                <a:close/>
              </a:path>
            </a:pathLst>
          </a:custGeom>
          <a:gradFill>
            <a:gsLst>
              <a:gs pos="0">
                <a:srgbClr val="000000">
                  <a:lumMod val="50000"/>
                  <a:lumOff val="50000"/>
                </a:srgbClr>
              </a:gs>
              <a:gs pos="100000">
                <a:srgbClr val="FFFFFF">
                  <a:lumMod val="65000"/>
                </a:srgbClr>
              </a:gs>
            </a:gsLst>
            <a:lin ang="2700000" scaled="0"/>
          </a:gradFill>
          <a:ln w="12700">
            <a:miter lim="400000"/>
          </a:ln>
          <a:effectLst>
            <a:outerShdw blurRad="381000" dist="292100" dir="5400000" algn="t" rotWithShape="0">
              <a:srgbClr val="FFFFFF">
                <a:lumMod val="65000"/>
                <a:alpha val="20000"/>
              </a:srgbClr>
            </a:outerShdw>
          </a:effectLst>
        </p:spPr>
        <p:txBody>
          <a:bodyPr wrap="square" lIns="71437" tIns="71437" rIns="71437" bIns="71437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30" name="Shape 497">
            <a:extLst>
              <a:ext uri="{FF2B5EF4-FFF2-40B4-BE49-F238E27FC236}">
                <a16:creationId xmlns:a16="http://schemas.microsoft.com/office/drawing/2014/main" id="{2F559C6C-5B3E-E919-82B3-DB4616055A19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44821" y="1835159"/>
            <a:ext cx="4241410" cy="5711613"/>
          </a:xfrm>
          <a:custGeom>
            <a:avLst/>
            <a:gdLst>
              <a:gd name="adj" fmla="val 9122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il" t="il" r="ir" b="ib"/>
            <a:pathLst>
              <a:path w="3486" h="4723">
                <a:moveTo>
                  <a:pt x="318" y="0"/>
                </a:moveTo>
                <a:lnTo>
                  <a:pt x="950" y="0"/>
                </a:lnTo>
                <a:lnTo>
                  <a:pt x="949" y="20"/>
                </a:lnTo>
                <a:cubicBezTo>
                  <a:pt x="949" y="458"/>
                  <a:pt x="1305" y="813"/>
                  <a:pt x="1743" y="813"/>
                </a:cubicBezTo>
                <a:cubicBezTo>
                  <a:pt x="2181" y="813"/>
                  <a:pt x="2537" y="458"/>
                  <a:pt x="2537" y="20"/>
                </a:cubicBezTo>
                <a:lnTo>
                  <a:pt x="2536" y="0"/>
                </a:lnTo>
                <a:lnTo>
                  <a:pt x="3168" y="0"/>
                </a:lnTo>
                <a:cubicBezTo>
                  <a:pt x="3344" y="0"/>
                  <a:pt x="3486" y="142"/>
                  <a:pt x="3486" y="318"/>
                </a:cubicBezTo>
                <a:lnTo>
                  <a:pt x="3486" y="4405"/>
                </a:lnTo>
                <a:cubicBezTo>
                  <a:pt x="3486" y="4581"/>
                  <a:pt x="3344" y="4723"/>
                  <a:pt x="3168" y="4723"/>
                </a:cubicBezTo>
                <a:lnTo>
                  <a:pt x="318" y="4723"/>
                </a:lnTo>
                <a:cubicBezTo>
                  <a:pt x="142" y="4723"/>
                  <a:pt x="0" y="4581"/>
                  <a:pt x="0" y="4405"/>
                </a:cubicBezTo>
                <a:lnTo>
                  <a:pt x="0" y="318"/>
                </a:lnTo>
                <a:cubicBezTo>
                  <a:pt x="0" y="142"/>
                  <a:pt x="142" y="0"/>
                  <a:pt x="318" y="0"/>
                </a:cubicBezTo>
                <a:close/>
              </a:path>
            </a:pathLst>
          </a:custGeom>
          <a:solidFill>
            <a:srgbClr val="000000">
              <a:lumMod val="50000"/>
              <a:lumOff val="50000"/>
            </a:srgbClr>
          </a:solidFill>
          <a:ln w="12700">
            <a:miter lim="400000"/>
          </a:ln>
          <a:effectLst>
            <a:innerShdw blurRad="317500" dist="50800" dir="16200000">
              <a:srgbClr val="B453A1">
                <a:lumMod val="20000"/>
                <a:lumOff val="80000"/>
                <a:alpha val="30000"/>
              </a:srgbClr>
            </a:innerShdw>
          </a:effectLst>
        </p:spPr>
        <p:txBody>
          <a:bodyPr wrap="square" lIns="71437" tIns="71437" rIns="71437" bIns="71437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31" name="Shape 501">
            <a:extLst>
              <a:ext uri="{FF2B5EF4-FFF2-40B4-BE49-F238E27FC236}">
                <a16:creationId xmlns:a16="http://schemas.microsoft.com/office/drawing/2014/main" id="{B7442B23-8777-5D2F-9AD3-951EDC03E0DD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772697" y="1057068"/>
            <a:ext cx="1611551" cy="1604042"/>
          </a:xfrm>
          <a:prstGeom prst="ellipse">
            <a:avLst/>
          </a:prstGeom>
          <a:gradFill>
            <a:gsLst>
              <a:gs pos="0">
                <a:srgbClr val="000000">
                  <a:lumMod val="50000"/>
                  <a:lumOff val="50000"/>
                </a:srgbClr>
              </a:gs>
              <a:gs pos="100000">
                <a:srgbClr val="FFFFFF">
                  <a:lumMod val="65000"/>
                </a:srgbClr>
              </a:gs>
            </a:gsLst>
            <a:lin ang="2700000" scaled="0"/>
          </a:gradFill>
          <a:ln w="12700">
            <a:miter lim="400000"/>
          </a:ln>
          <a:effectLst>
            <a:innerShdw blurRad="317500" dist="50800" dir="16200000">
              <a:srgbClr val="B453A1">
                <a:lumMod val="20000"/>
                <a:lumOff val="80000"/>
                <a:alpha val="30000"/>
              </a:srgbClr>
            </a:innerShdw>
          </a:effectLst>
        </p:spPr>
        <p:txBody>
          <a:bodyPr lIns="71437" tIns="71437" rIns="71437" bIns="71437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</p:txBody>
      </p:sp>
      <p:cxnSp>
        <p:nvCxnSpPr>
          <p:cNvPr id="132" name="直接连接符 51">
            <a:extLst>
              <a:ext uri="{FF2B5EF4-FFF2-40B4-BE49-F238E27FC236}">
                <a16:creationId xmlns:a16="http://schemas.microsoft.com/office/drawing/2014/main" id="{28705A27-0A77-2D3A-DCB5-4253D55D4893}"/>
              </a:ext>
            </a:extLst>
          </p:cNvPr>
          <p:cNvCxnSpPr>
            <a:cxnSpLocks/>
          </p:cNvCxnSpPr>
          <p:nvPr>
            <p:custDataLst>
              <p:tags r:id="rId11"/>
            </p:custDataLst>
          </p:nvPr>
        </p:nvCxnSpPr>
        <p:spPr>
          <a:xfrm>
            <a:off x="2282518" y="4331711"/>
            <a:ext cx="847489" cy="0"/>
          </a:xfrm>
          <a:prstGeom prst="line">
            <a:avLst/>
          </a:prstGeom>
          <a:noFill/>
          <a:ln w="12700" cap="flat" cmpd="sng" algn="ctr">
            <a:solidFill>
              <a:srgbClr val="FFFFFF">
                <a:alpha val="50000"/>
              </a:srgbClr>
            </a:solidFill>
            <a:prstDash val="solid"/>
            <a:miter lim="800000"/>
          </a:ln>
          <a:effectLst/>
        </p:spPr>
      </p:cxnSp>
      <p:sp>
        <p:nvSpPr>
          <p:cNvPr id="133" name="矩形 9">
            <a:extLst>
              <a:ext uri="{FF2B5EF4-FFF2-40B4-BE49-F238E27FC236}">
                <a16:creationId xmlns:a16="http://schemas.microsoft.com/office/drawing/2014/main" id="{5CB6C39D-73F6-F2D0-DE30-B0360218E739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1044388" y="4572970"/>
            <a:ext cx="3069493" cy="275038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Most studies on Gen AI (like ChatGPT or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Ollama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are exploratory or retrospective. Few are tested in live, medical analysis environments.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34" name="矩形 12">
            <a:extLst>
              <a:ext uri="{FF2B5EF4-FFF2-40B4-BE49-F238E27FC236}">
                <a16:creationId xmlns:a16="http://schemas.microsoft.com/office/drawing/2014/main" id="{3BA71825-37D3-34B8-FB18-52D1538BF9D0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1044388" y="2922116"/>
            <a:ext cx="3069493" cy="134328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Limited Use of AI in Real-Time health care Settings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5" name="Shape 497">
            <a:extLst>
              <a:ext uri="{FF2B5EF4-FFF2-40B4-BE49-F238E27FC236}">
                <a16:creationId xmlns:a16="http://schemas.microsoft.com/office/drawing/2014/main" id="{473CC31A-6F1D-6557-BF45-EFBED570C653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5161326" y="1754446"/>
            <a:ext cx="4241410" cy="5716870"/>
          </a:xfrm>
          <a:custGeom>
            <a:avLst/>
            <a:gdLst>
              <a:gd name="adj" fmla="val 9122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il" t="il" r="ir" b="ib"/>
            <a:pathLst>
              <a:path w="3486" h="4723">
                <a:moveTo>
                  <a:pt x="318" y="0"/>
                </a:moveTo>
                <a:lnTo>
                  <a:pt x="950" y="0"/>
                </a:lnTo>
                <a:lnTo>
                  <a:pt x="949" y="20"/>
                </a:lnTo>
                <a:cubicBezTo>
                  <a:pt x="949" y="458"/>
                  <a:pt x="1305" y="813"/>
                  <a:pt x="1743" y="813"/>
                </a:cubicBezTo>
                <a:cubicBezTo>
                  <a:pt x="2181" y="813"/>
                  <a:pt x="2537" y="458"/>
                  <a:pt x="2537" y="20"/>
                </a:cubicBezTo>
                <a:lnTo>
                  <a:pt x="2536" y="0"/>
                </a:lnTo>
                <a:lnTo>
                  <a:pt x="3168" y="0"/>
                </a:lnTo>
                <a:cubicBezTo>
                  <a:pt x="3344" y="0"/>
                  <a:pt x="3486" y="142"/>
                  <a:pt x="3486" y="318"/>
                </a:cubicBezTo>
                <a:lnTo>
                  <a:pt x="3486" y="4405"/>
                </a:lnTo>
                <a:cubicBezTo>
                  <a:pt x="3486" y="4581"/>
                  <a:pt x="3344" y="4723"/>
                  <a:pt x="3168" y="4723"/>
                </a:cubicBezTo>
                <a:lnTo>
                  <a:pt x="318" y="4723"/>
                </a:lnTo>
                <a:cubicBezTo>
                  <a:pt x="142" y="4723"/>
                  <a:pt x="0" y="4581"/>
                  <a:pt x="0" y="4405"/>
                </a:cubicBezTo>
                <a:lnTo>
                  <a:pt x="0" y="318"/>
                </a:lnTo>
                <a:cubicBezTo>
                  <a:pt x="0" y="142"/>
                  <a:pt x="142" y="0"/>
                  <a:pt x="318" y="0"/>
                </a:cubicBezTo>
                <a:close/>
              </a:path>
            </a:pathLst>
          </a:custGeom>
          <a:gradFill>
            <a:gsLst>
              <a:gs pos="0">
                <a:srgbClr val="000000"/>
              </a:gs>
              <a:gs pos="100000">
                <a:srgbClr val="000000">
                  <a:lumMod val="50000"/>
                  <a:lumOff val="50000"/>
                </a:srgbClr>
              </a:gs>
            </a:gsLst>
            <a:lin ang="2700000" scaled="0"/>
          </a:gradFill>
          <a:ln w="12700">
            <a:miter lim="400000"/>
          </a:ln>
          <a:effectLst>
            <a:outerShdw blurRad="381000" dist="203200" dir="5400000" algn="t" rotWithShape="0">
              <a:srgbClr val="FFFFFF">
                <a:lumMod val="65000"/>
                <a:alpha val="20000"/>
              </a:srgbClr>
            </a:outerShdw>
          </a:effectLst>
        </p:spPr>
        <p:txBody>
          <a:bodyPr wrap="square" lIns="71437" tIns="71437" rIns="71437" bIns="71437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36" name="Shape 497">
            <a:extLst>
              <a:ext uri="{FF2B5EF4-FFF2-40B4-BE49-F238E27FC236}">
                <a16:creationId xmlns:a16="http://schemas.microsoft.com/office/drawing/2014/main" id="{CD9F8AC6-2F9C-418F-EEB1-96FEECD63385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5161326" y="1754446"/>
            <a:ext cx="4241410" cy="5711613"/>
          </a:xfrm>
          <a:custGeom>
            <a:avLst/>
            <a:gdLst>
              <a:gd name="adj" fmla="val 9122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il" t="il" r="ir" b="ib"/>
            <a:pathLst>
              <a:path w="3486" h="4723">
                <a:moveTo>
                  <a:pt x="318" y="0"/>
                </a:moveTo>
                <a:lnTo>
                  <a:pt x="950" y="0"/>
                </a:lnTo>
                <a:lnTo>
                  <a:pt x="949" y="20"/>
                </a:lnTo>
                <a:cubicBezTo>
                  <a:pt x="949" y="458"/>
                  <a:pt x="1305" y="813"/>
                  <a:pt x="1743" y="813"/>
                </a:cubicBezTo>
                <a:cubicBezTo>
                  <a:pt x="2181" y="813"/>
                  <a:pt x="2537" y="458"/>
                  <a:pt x="2537" y="20"/>
                </a:cubicBezTo>
                <a:lnTo>
                  <a:pt x="2536" y="0"/>
                </a:lnTo>
                <a:lnTo>
                  <a:pt x="3168" y="0"/>
                </a:lnTo>
                <a:cubicBezTo>
                  <a:pt x="3344" y="0"/>
                  <a:pt x="3486" y="142"/>
                  <a:pt x="3486" y="318"/>
                </a:cubicBezTo>
                <a:lnTo>
                  <a:pt x="3486" y="4405"/>
                </a:lnTo>
                <a:cubicBezTo>
                  <a:pt x="3486" y="4581"/>
                  <a:pt x="3344" y="4723"/>
                  <a:pt x="3168" y="4723"/>
                </a:cubicBezTo>
                <a:lnTo>
                  <a:pt x="318" y="4723"/>
                </a:lnTo>
                <a:cubicBezTo>
                  <a:pt x="142" y="4723"/>
                  <a:pt x="0" y="4581"/>
                  <a:pt x="0" y="4405"/>
                </a:cubicBezTo>
                <a:lnTo>
                  <a:pt x="0" y="318"/>
                </a:lnTo>
                <a:cubicBezTo>
                  <a:pt x="0" y="142"/>
                  <a:pt x="142" y="0"/>
                  <a:pt x="318" y="0"/>
                </a:cubicBezTo>
                <a:close/>
              </a:path>
            </a:pathLst>
          </a:custGeom>
          <a:gradFill>
            <a:gsLst>
              <a:gs pos="0">
                <a:srgbClr val="000000">
                  <a:lumMod val="50000"/>
                  <a:lumOff val="50000"/>
                </a:srgbClr>
              </a:gs>
              <a:gs pos="100000">
                <a:srgbClr val="000000"/>
              </a:gs>
            </a:gsLst>
            <a:lin ang="2700000" scaled="0"/>
          </a:gradFill>
          <a:ln w="12700">
            <a:miter lim="400000"/>
          </a:ln>
          <a:effectLst>
            <a:innerShdw blurRad="317500" dist="50800" dir="16200000">
              <a:srgbClr val="4864FC">
                <a:lumMod val="20000"/>
                <a:lumOff val="80000"/>
                <a:alpha val="30000"/>
              </a:srgbClr>
            </a:innerShdw>
          </a:effectLst>
        </p:spPr>
        <p:txBody>
          <a:bodyPr wrap="square" lIns="71437" tIns="71437" rIns="71437" bIns="71437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37" name="Shape 501">
            <a:extLst>
              <a:ext uri="{FF2B5EF4-FFF2-40B4-BE49-F238E27FC236}">
                <a16:creationId xmlns:a16="http://schemas.microsoft.com/office/drawing/2014/main" id="{328A7240-F87C-7939-1BA1-A30F475AA7A5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6476257" y="977446"/>
            <a:ext cx="1611551" cy="1604042"/>
          </a:xfrm>
          <a:prstGeom prst="ellipse">
            <a:avLst/>
          </a:prstGeom>
          <a:gradFill>
            <a:gsLst>
              <a:gs pos="0">
                <a:srgbClr val="000000">
                  <a:lumMod val="50000"/>
                  <a:lumOff val="50000"/>
                </a:srgbClr>
              </a:gs>
              <a:gs pos="100000">
                <a:srgbClr val="000000"/>
              </a:gs>
            </a:gsLst>
            <a:lin ang="2700000" scaled="0"/>
          </a:gradFill>
          <a:ln w="12700">
            <a:miter lim="400000"/>
          </a:ln>
          <a:effectLst>
            <a:innerShdw blurRad="317500" dist="50800" dir="16200000">
              <a:srgbClr val="4864FC">
                <a:lumMod val="20000"/>
                <a:lumOff val="80000"/>
                <a:alpha val="30000"/>
              </a:srgbClr>
            </a:innerShdw>
          </a:effectLst>
        </p:spPr>
        <p:txBody>
          <a:bodyPr lIns="71437" tIns="71437" rIns="71437" bIns="71437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</p:txBody>
      </p:sp>
      <p:cxnSp>
        <p:nvCxnSpPr>
          <p:cNvPr id="138" name="直接连接符 57">
            <a:extLst>
              <a:ext uri="{FF2B5EF4-FFF2-40B4-BE49-F238E27FC236}">
                <a16:creationId xmlns:a16="http://schemas.microsoft.com/office/drawing/2014/main" id="{871EC7B3-32BA-B6B9-53EA-D5E520F7C715}"/>
              </a:ext>
            </a:extLst>
          </p:cNvPr>
          <p:cNvCxnSpPr>
            <a:cxnSpLocks/>
          </p:cNvCxnSpPr>
          <p:nvPr>
            <p:custDataLst>
              <p:tags r:id="rId17"/>
            </p:custDataLst>
          </p:nvPr>
        </p:nvCxnSpPr>
        <p:spPr>
          <a:xfrm>
            <a:off x="6858951" y="4331711"/>
            <a:ext cx="847489" cy="0"/>
          </a:xfrm>
          <a:prstGeom prst="line">
            <a:avLst/>
          </a:prstGeom>
          <a:noFill/>
          <a:ln w="12700" cap="flat" cmpd="sng" algn="ctr">
            <a:solidFill>
              <a:srgbClr val="FFFFFF">
                <a:alpha val="50000"/>
              </a:srgbClr>
            </a:solidFill>
            <a:prstDash val="solid"/>
            <a:miter lim="800000"/>
          </a:ln>
          <a:effectLst/>
        </p:spPr>
      </p:cxnSp>
      <p:sp>
        <p:nvSpPr>
          <p:cNvPr id="139" name="矩形 13">
            <a:extLst>
              <a:ext uri="{FF2B5EF4-FFF2-40B4-BE49-F238E27FC236}">
                <a16:creationId xmlns:a16="http://schemas.microsoft.com/office/drawing/2014/main" id="{2DEF013B-2360-4066-A3FA-3BBF56F08722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5747948" y="4633291"/>
            <a:ext cx="3069493" cy="248244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Many models are trained on Unstructured data, which may contain biases not suitable for clinical applications.</a:t>
            </a:r>
            <a:endParaRPr lang="zh-CN" alt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40" name="矩形 16">
            <a:extLst>
              <a:ext uri="{FF2B5EF4-FFF2-40B4-BE49-F238E27FC236}">
                <a16:creationId xmlns:a16="http://schemas.microsoft.com/office/drawing/2014/main" id="{CD40FC73-1505-E0C0-1F4D-AAA03E18C7FD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5747948" y="2714501"/>
            <a:ext cx="3069493" cy="109910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Lac of  Structured Data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47" name="任意多边形: 形状 9">
            <a:extLst>
              <a:ext uri="{FF2B5EF4-FFF2-40B4-BE49-F238E27FC236}">
                <a16:creationId xmlns:a16="http://schemas.microsoft.com/office/drawing/2014/main" id="{1F053A08-5C13-7DFB-FD6B-9D5B61B61429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2230141" y="1506805"/>
            <a:ext cx="719037" cy="663857"/>
          </a:xfrm>
          <a:custGeom>
            <a:avLst/>
            <a:gdLst>
              <a:gd name="connsiteX0" fmla="*/ 304458 w 344804"/>
              <a:gd name="connsiteY0" fmla="*/ 115 h 320096"/>
              <a:gd name="connsiteX1" fmla="*/ 39696 w 344804"/>
              <a:gd name="connsiteY1" fmla="*/ 115 h 320096"/>
              <a:gd name="connsiteX2" fmla="*/ 114 w 344804"/>
              <a:gd name="connsiteY2" fmla="*/ 40016 h 320096"/>
              <a:gd name="connsiteX3" fmla="*/ 114 w 344804"/>
              <a:gd name="connsiteY3" fmla="*/ 212035 h 320096"/>
              <a:gd name="connsiteX4" fmla="*/ 39696 w 344804"/>
              <a:gd name="connsiteY4" fmla="*/ 251935 h 320096"/>
              <a:gd name="connsiteX5" fmla="*/ 139092 w 344804"/>
              <a:gd name="connsiteY5" fmla="*/ 251935 h 320096"/>
              <a:gd name="connsiteX6" fmla="*/ 139092 w 344804"/>
              <a:gd name="connsiteY6" fmla="*/ 300704 h 320096"/>
              <a:gd name="connsiteX7" fmla="*/ 84556 w 344804"/>
              <a:gd name="connsiteY7" fmla="*/ 300704 h 320096"/>
              <a:gd name="connsiteX8" fmla="*/ 74881 w 344804"/>
              <a:gd name="connsiteY8" fmla="*/ 310457 h 320096"/>
              <a:gd name="connsiteX9" fmla="*/ 84556 w 344804"/>
              <a:gd name="connsiteY9" fmla="*/ 320211 h 320096"/>
              <a:gd name="connsiteX10" fmla="*/ 252561 w 344804"/>
              <a:gd name="connsiteY10" fmla="*/ 320211 h 320096"/>
              <a:gd name="connsiteX11" fmla="*/ 262236 w 344804"/>
              <a:gd name="connsiteY11" fmla="*/ 310457 h 320096"/>
              <a:gd name="connsiteX12" fmla="*/ 252561 w 344804"/>
              <a:gd name="connsiteY12" fmla="*/ 300704 h 320096"/>
              <a:gd name="connsiteX13" fmla="*/ 198905 w 344804"/>
              <a:gd name="connsiteY13" fmla="*/ 300704 h 320096"/>
              <a:gd name="connsiteX14" fmla="*/ 198905 w 344804"/>
              <a:gd name="connsiteY14" fmla="*/ 251935 h 320096"/>
              <a:gd name="connsiteX15" fmla="*/ 305336 w 344804"/>
              <a:gd name="connsiteY15" fmla="*/ 251935 h 320096"/>
              <a:gd name="connsiteX16" fmla="*/ 344919 w 344804"/>
              <a:gd name="connsiteY16" fmla="*/ 212035 h 320096"/>
              <a:gd name="connsiteX17" fmla="*/ 344919 w 344804"/>
              <a:gd name="connsiteY17" fmla="*/ 40016 h 320096"/>
              <a:gd name="connsiteX18" fmla="*/ 304458 w 344804"/>
              <a:gd name="connsiteY18" fmla="*/ 115 h 320096"/>
              <a:gd name="connsiteX19" fmla="*/ 286865 w 344804"/>
              <a:gd name="connsiteY19" fmla="*/ 59523 h 320096"/>
              <a:gd name="connsiteX20" fmla="*/ 286865 w 344804"/>
              <a:gd name="connsiteY20" fmla="*/ 59523 h 320096"/>
              <a:gd name="connsiteX21" fmla="*/ 286865 w 344804"/>
              <a:gd name="connsiteY21" fmla="*/ 60410 h 320096"/>
              <a:gd name="connsiteX22" fmla="*/ 188350 w 344804"/>
              <a:gd name="connsiteY22" fmla="*/ 192528 h 320096"/>
              <a:gd name="connsiteX23" fmla="*/ 185711 w 344804"/>
              <a:gd name="connsiteY23" fmla="*/ 190754 h 320096"/>
              <a:gd name="connsiteX24" fmla="*/ 108305 w 344804"/>
              <a:gd name="connsiteY24" fmla="*/ 134006 h 320096"/>
              <a:gd name="connsiteX25" fmla="*/ 81038 w 344804"/>
              <a:gd name="connsiteY25" fmla="*/ 169473 h 320096"/>
              <a:gd name="connsiteX26" fmla="*/ 68723 w 344804"/>
              <a:gd name="connsiteY26" fmla="*/ 173907 h 320096"/>
              <a:gd name="connsiteX27" fmla="*/ 62566 w 344804"/>
              <a:gd name="connsiteY27" fmla="*/ 160607 h 320096"/>
              <a:gd name="connsiteX28" fmla="*/ 63445 w 344804"/>
              <a:gd name="connsiteY28" fmla="*/ 158833 h 320096"/>
              <a:gd name="connsiteX29" fmla="*/ 100389 w 344804"/>
              <a:gd name="connsiteY29" fmla="*/ 110065 h 320096"/>
              <a:gd name="connsiteX30" fmla="*/ 103908 w 344804"/>
              <a:gd name="connsiteY30" fmla="*/ 105631 h 320096"/>
              <a:gd name="connsiteX31" fmla="*/ 183951 w 344804"/>
              <a:gd name="connsiteY31" fmla="*/ 165040 h 320096"/>
              <a:gd name="connsiteX32" fmla="*/ 271033 w 344804"/>
              <a:gd name="connsiteY32" fmla="*/ 48883 h 320096"/>
              <a:gd name="connsiteX33" fmla="*/ 281587 w 344804"/>
              <a:gd name="connsiteY33" fmla="*/ 47109 h 320096"/>
              <a:gd name="connsiteX34" fmla="*/ 286865 w 344804"/>
              <a:gd name="connsiteY34" fmla="*/ 59523 h 32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44804" h="320096">
                <a:moveTo>
                  <a:pt x="304458" y="115"/>
                </a:moveTo>
                <a:lnTo>
                  <a:pt x="39696" y="115"/>
                </a:lnTo>
                <a:cubicBezTo>
                  <a:pt x="17706" y="115"/>
                  <a:pt x="114" y="17849"/>
                  <a:pt x="114" y="40016"/>
                </a:cubicBezTo>
                <a:lnTo>
                  <a:pt x="114" y="212035"/>
                </a:lnTo>
                <a:cubicBezTo>
                  <a:pt x="114" y="234202"/>
                  <a:pt x="17706" y="251935"/>
                  <a:pt x="39696" y="251935"/>
                </a:cubicBezTo>
                <a:lnTo>
                  <a:pt x="139092" y="251935"/>
                </a:lnTo>
                <a:lnTo>
                  <a:pt x="139092" y="300704"/>
                </a:lnTo>
                <a:lnTo>
                  <a:pt x="84556" y="300704"/>
                </a:lnTo>
                <a:cubicBezTo>
                  <a:pt x="79278" y="300704"/>
                  <a:pt x="74881" y="305137"/>
                  <a:pt x="74881" y="310457"/>
                </a:cubicBezTo>
                <a:cubicBezTo>
                  <a:pt x="74881" y="315778"/>
                  <a:pt x="79278" y="320211"/>
                  <a:pt x="84556" y="320211"/>
                </a:cubicBezTo>
                <a:lnTo>
                  <a:pt x="252561" y="320211"/>
                </a:lnTo>
                <a:cubicBezTo>
                  <a:pt x="257839" y="320211"/>
                  <a:pt x="262236" y="315778"/>
                  <a:pt x="262236" y="310457"/>
                </a:cubicBezTo>
                <a:cubicBezTo>
                  <a:pt x="262236" y="305137"/>
                  <a:pt x="257839" y="300704"/>
                  <a:pt x="252561" y="300704"/>
                </a:cubicBezTo>
                <a:lnTo>
                  <a:pt x="198905" y="300704"/>
                </a:lnTo>
                <a:lnTo>
                  <a:pt x="198905" y="251935"/>
                </a:lnTo>
                <a:lnTo>
                  <a:pt x="305336" y="251935"/>
                </a:lnTo>
                <a:cubicBezTo>
                  <a:pt x="327327" y="251935"/>
                  <a:pt x="344919" y="234202"/>
                  <a:pt x="344919" y="212035"/>
                </a:cubicBezTo>
                <a:lnTo>
                  <a:pt x="344919" y="40016"/>
                </a:lnTo>
                <a:cubicBezTo>
                  <a:pt x="344039" y="18736"/>
                  <a:pt x="326447" y="115"/>
                  <a:pt x="304458" y="115"/>
                </a:cubicBezTo>
                <a:moveTo>
                  <a:pt x="286865" y="59523"/>
                </a:moveTo>
                <a:cubicBezTo>
                  <a:pt x="286865" y="59523"/>
                  <a:pt x="286865" y="60410"/>
                  <a:pt x="286865" y="59523"/>
                </a:cubicBezTo>
                <a:lnTo>
                  <a:pt x="286865" y="60410"/>
                </a:lnTo>
                <a:lnTo>
                  <a:pt x="188350" y="192528"/>
                </a:lnTo>
                <a:lnTo>
                  <a:pt x="185711" y="190754"/>
                </a:lnTo>
                <a:lnTo>
                  <a:pt x="108305" y="134006"/>
                </a:lnTo>
                <a:lnTo>
                  <a:pt x="81038" y="169473"/>
                </a:lnTo>
                <a:cubicBezTo>
                  <a:pt x="78399" y="173907"/>
                  <a:pt x="73121" y="175680"/>
                  <a:pt x="68723" y="173907"/>
                </a:cubicBezTo>
                <a:cubicBezTo>
                  <a:pt x="63445" y="172133"/>
                  <a:pt x="60807" y="165926"/>
                  <a:pt x="62566" y="160607"/>
                </a:cubicBezTo>
                <a:cubicBezTo>
                  <a:pt x="62566" y="159720"/>
                  <a:pt x="62566" y="159720"/>
                  <a:pt x="63445" y="158833"/>
                </a:cubicBezTo>
                <a:lnTo>
                  <a:pt x="100389" y="110065"/>
                </a:lnTo>
                <a:lnTo>
                  <a:pt x="103908" y="105631"/>
                </a:lnTo>
                <a:lnTo>
                  <a:pt x="183951" y="165040"/>
                </a:lnTo>
                <a:lnTo>
                  <a:pt x="271033" y="48883"/>
                </a:lnTo>
                <a:cubicBezTo>
                  <a:pt x="273672" y="46223"/>
                  <a:pt x="278069" y="45336"/>
                  <a:pt x="281587" y="47109"/>
                </a:cubicBezTo>
                <a:cubicBezTo>
                  <a:pt x="286865" y="48883"/>
                  <a:pt x="289503" y="54203"/>
                  <a:pt x="286865" y="59523"/>
                </a:cubicBezTo>
              </a:path>
            </a:pathLst>
          </a:custGeom>
          <a:solidFill>
            <a:srgbClr val="FFFFFF"/>
          </a:solidFill>
          <a:ln w="1225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49" name="任意多边形: 形状 19">
            <a:extLst>
              <a:ext uri="{FF2B5EF4-FFF2-40B4-BE49-F238E27FC236}">
                <a16:creationId xmlns:a16="http://schemas.microsoft.com/office/drawing/2014/main" id="{A6AD7761-7BD4-C8C7-642A-426749343B4A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6922655" y="1421257"/>
            <a:ext cx="718750" cy="715099"/>
          </a:xfrm>
          <a:custGeom>
            <a:avLst/>
            <a:gdLst>
              <a:gd name="connsiteX0" fmla="*/ 313093 w 344666"/>
              <a:gd name="connsiteY0" fmla="*/ 114 h 344804"/>
              <a:gd name="connsiteX1" fmla="*/ 251943 w 344666"/>
              <a:gd name="connsiteY1" fmla="*/ 114 h 344804"/>
              <a:gd name="connsiteX2" fmla="*/ 250275 w 344666"/>
              <a:gd name="connsiteY2" fmla="*/ 114 h 344804"/>
              <a:gd name="connsiteX3" fmla="*/ 54038 w 344666"/>
              <a:gd name="connsiteY3" fmla="*/ 671 h 344804"/>
              <a:gd name="connsiteX4" fmla="*/ 22907 w 344666"/>
              <a:gd name="connsiteY4" fmla="*/ 31865 h 344804"/>
              <a:gd name="connsiteX5" fmla="*/ 22907 w 344666"/>
              <a:gd name="connsiteY5" fmla="*/ 78656 h 344804"/>
              <a:gd name="connsiteX6" fmla="*/ 58485 w 344666"/>
              <a:gd name="connsiteY6" fmla="*/ 78656 h 344804"/>
              <a:gd name="connsiteX7" fmla="*/ 70159 w 344666"/>
              <a:gd name="connsiteY7" fmla="*/ 90354 h 344804"/>
              <a:gd name="connsiteX8" fmla="*/ 70159 w 344666"/>
              <a:gd name="connsiteY8" fmla="*/ 98152 h 344804"/>
              <a:gd name="connsiteX9" fmla="*/ 58485 w 344666"/>
              <a:gd name="connsiteY9" fmla="*/ 109850 h 344804"/>
              <a:gd name="connsiteX10" fmla="*/ 54594 w 344666"/>
              <a:gd name="connsiteY10" fmla="*/ 109850 h 344804"/>
              <a:gd name="connsiteX11" fmla="*/ 54594 w 344666"/>
              <a:gd name="connsiteY11" fmla="*/ 105951 h 344804"/>
              <a:gd name="connsiteX12" fmla="*/ 42919 w 344666"/>
              <a:gd name="connsiteY12" fmla="*/ 94253 h 344804"/>
              <a:gd name="connsiteX13" fmla="*/ 10676 w 344666"/>
              <a:gd name="connsiteY13" fmla="*/ 94253 h 344804"/>
              <a:gd name="connsiteX14" fmla="*/ 670 w 344666"/>
              <a:gd name="connsiteY14" fmla="*/ 102052 h 344804"/>
              <a:gd name="connsiteX15" fmla="*/ 114 w 344666"/>
              <a:gd name="connsiteY15" fmla="*/ 105951 h 344804"/>
              <a:gd name="connsiteX16" fmla="*/ 114 w 344666"/>
              <a:gd name="connsiteY16" fmla="*/ 113749 h 344804"/>
              <a:gd name="connsiteX17" fmla="*/ 11788 w 344666"/>
              <a:gd name="connsiteY17" fmla="*/ 125447 h 344804"/>
              <a:gd name="connsiteX18" fmla="*/ 23462 w 344666"/>
              <a:gd name="connsiteY18" fmla="*/ 125447 h 344804"/>
              <a:gd name="connsiteX19" fmla="*/ 23462 w 344666"/>
              <a:gd name="connsiteY19" fmla="*/ 211788 h 344804"/>
              <a:gd name="connsiteX20" fmla="*/ 59041 w 344666"/>
              <a:gd name="connsiteY20" fmla="*/ 211788 h 344804"/>
              <a:gd name="connsiteX21" fmla="*/ 70715 w 344666"/>
              <a:gd name="connsiteY21" fmla="*/ 223486 h 344804"/>
              <a:gd name="connsiteX22" fmla="*/ 70715 w 344666"/>
              <a:gd name="connsiteY22" fmla="*/ 231283 h 344804"/>
              <a:gd name="connsiteX23" fmla="*/ 59041 w 344666"/>
              <a:gd name="connsiteY23" fmla="*/ 242982 h 344804"/>
              <a:gd name="connsiteX24" fmla="*/ 55149 w 344666"/>
              <a:gd name="connsiteY24" fmla="*/ 242982 h 344804"/>
              <a:gd name="connsiteX25" fmla="*/ 55149 w 344666"/>
              <a:gd name="connsiteY25" fmla="*/ 239640 h 344804"/>
              <a:gd name="connsiteX26" fmla="*/ 43475 w 344666"/>
              <a:gd name="connsiteY26" fmla="*/ 227942 h 344804"/>
              <a:gd name="connsiteX27" fmla="*/ 11232 w 344666"/>
              <a:gd name="connsiteY27" fmla="*/ 227942 h 344804"/>
              <a:gd name="connsiteX28" fmla="*/ 1226 w 344666"/>
              <a:gd name="connsiteY28" fmla="*/ 235740 h 344804"/>
              <a:gd name="connsiteX29" fmla="*/ 670 w 344666"/>
              <a:gd name="connsiteY29" fmla="*/ 239640 h 344804"/>
              <a:gd name="connsiteX30" fmla="*/ 670 w 344666"/>
              <a:gd name="connsiteY30" fmla="*/ 247437 h 344804"/>
              <a:gd name="connsiteX31" fmla="*/ 12344 w 344666"/>
              <a:gd name="connsiteY31" fmla="*/ 259136 h 344804"/>
              <a:gd name="connsiteX32" fmla="*/ 24018 w 344666"/>
              <a:gd name="connsiteY32" fmla="*/ 259136 h 344804"/>
              <a:gd name="connsiteX33" fmla="*/ 24018 w 344666"/>
              <a:gd name="connsiteY33" fmla="*/ 313726 h 344804"/>
              <a:gd name="connsiteX34" fmla="*/ 55149 w 344666"/>
              <a:gd name="connsiteY34" fmla="*/ 344919 h 344804"/>
              <a:gd name="connsiteX35" fmla="*/ 313649 w 344666"/>
              <a:gd name="connsiteY35" fmla="*/ 344919 h 344804"/>
              <a:gd name="connsiteX36" fmla="*/ 344780 w 344666"/>
              <a:gd name="connsiteY36" fmla="*/ 313726 h 344804"/>
              <a:gd name="connsiteX37" fmla="*/ 344780 w 344666"/>
              <a:gd name="connsiteY37" fmla="*/ 31308 h 344804"/>
              <a:gd name="connsiteX38" fmla="*/ 313093 w 344666"/>
              <a:gd name="connsiteY38" fmla="*/ 114 h 344804"/>
              <a:gd name="connsiteX39" fmla="*/ 290301 w 344666"/>
              <a:gd name="connsiteY39" fmla="*/ 255236 h 344804"/>
              <a:gd name="connsiteX40" fmla="*/ 289746 w 344666"/>
              <a:gd name="connsiteY40" fmla="*/ 256908 h 344804"/>
              <a:gd name="connsiteX41" fmla="*/ 286410 w 344666"/>
              <a:gd name="connsiteY41" fmla="*/ 260807 h 344804"/>
              <a:gd name="connsiteX42" fmla="*/ 283075 w 344666"/>
              <a:gd name="connsiteY42" fmla="*/ 262477 h 344804"/>
              <a:gd name="connsiteX43" fmla="*/ 280850 w 344666"/>
              <a:gd name="connsiteY43" fmla="*/ 263034 h 344804"/>
              <a:gd name="connsiteX44" fmla="*/ 112965 w 344666"/>
              <a:gd name="connsiteY44" fmla="*/ 263034 h 344804"/>
              <a:gd name="connsiteX45" fmla="*/ 109073 w 344666"/>
              <a:gd name="connsiteY45" fmla="*/ 261364 h 344804"/>
              <a:gd name="connsiteX46" fmla="*/ 106294 w 344666"/>
              <a:gd name="connsiteY46" fmla="*/ 257465 h 344804"/>
              <a:gd name="connsiteX47" fmla="*/ 105738 w 344666"/>
              <a:gd name="connsiteY47" fmla="*/ 255793 h 344804"/>
              <a:gd name="connsiteX48" fmla="*/ 105738 w 344666"/>
              <a:gd name="connsiteY48" fmla="*/ 240197 h 344804"/>
              <a:gd name="connsiteX49" fmla="*/ 105738 w 344666"/>
              <a:gd name="connsiteY49" fmla="*/ 239640 h 344804"/>
              <a:gd name="connsiteX50" fmla="*/ 106294 w 344666"/>
              <a:gd name="connsiteY50" fmla="*/ 239082 h 344804"/>
              <a:gd name="connsiteX51" fmla="*/ 139649 w 344666"/>
              <a:gd name="connsiteY51" fmla="*/ 216244 h 344804"/>
              <a:gd name="connsiteX52" fmla="*/ 172447 w 344666"/>
              <a:gd name="connsiteY52" fmla="*/ 192292 h 344804"/>
              <a:gd name="connsiteX53" fmla="*/ 172447 w 344666"/>
              <a:gd name="connsiteY53" fmla="*/ 188949 h 344804"/>
              <a:gd name="connsiteX54" fmla="*/ 170780 w 344666"/>
              <a:gd name="connsiteY54" fmla="*/ 185050 h 344804"/>
              <a:gd name="connsiteX55" fmla="*/ 152991 w 344666"/>
              <a:gd name="connsiteY55" fmla="*/ 139930 h 344804"/>
              <a:gd name="connsiteX56" fmla="*/ 198019 w 344666"/>
              <a:gd name="connsiteY56" fmla="*/ 83112 h 344804"/>
              <a:gd name="connsiteX57" fmla="*/ 243048 w 344666"/>
              <a:gd name="connsiteY57" fmla="*/ 139930 h 344804"/>
              <a:gd name="connsiteX58" fmla="*/ 225259 w 344666"/>
              <a:gd name="connsiteY58" fmla="*/ 185050 h 344804"/>
              <a:gd name="connsiteX59" fmla="*/ 223592 w 344666"/>
              <a:gd name="connsiteY59" fmla="*/ 188949 h 344804"/>
              <a:gd name="connsiteX60" fmla="*/ 223592 w 344666"/>
              <a:gd name="connsiteY60" fmla="*/ 192292 h 344804"/>
              <a:gd name="connsiteX61" fmla="*/ 256390 w 344666"/>
              <a:gd name="connsiteY61" fmla="*/ 216244 h 344804"/>
              <a:gd name="connsiteX62" fmla="*/ 289746 w 344666"/>
              <a:gd name="connsiteY62" fmla="*/ 239082 h 344804"/>
              <a:gd name="connsiteX63" fmla="*/ 290301 w 344666"/>
              <a:gd name="connsiteY63" fmla="*/ 239640 h 344804"/>
              <a:gd name="connsiteX64" fmla="*/ 290301 w 344666"/>
              <a:gd name="connsiteY64" fmla="*/ 240197 h 344804"/>
              <a:gd name="connsiteX65" fmla="*/ 290301 w 344666"/>
              <a:gd name="connsiteY65" fmla="*/ 255236 h 344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44666" h="344804">
                <a:moveTo>
                  <a:pt x="313093" y="114"/>
                </a:moveTo>
                <a:lnTo>
                  <a:pt x="251943" y="114"/>
                </a:lnTo>
                <a:lnTo>
                  <a:pt x="250275" y="114"/>
                </a:lnTo>
                <a:lnTo>
                  <a:pt x="54038" y="671"/>
                </a:lnTo>
                <a:cubicBezTo>
                  <a:pt x="36804" y="671"/>
                  <a:pt x="22907" y="14597"/>
                  <a:pt x="22907" y="31865"/>
                </a:cubicBezTo>
                <a:lnTo>
                  <a:pt x="22907" y="78656"/>
                </a:lnTo>
                <a:lnTo>
                  <a:pt x="58485" y="78656"/>
                </a:lnTo>
                <a:cubicBezTo>
                  <a:pt x="65156" y="78656"/>
                  <a:pt x="70159" y="83669"/>
                  <a:pt x="70159" y="90354"/>
                </a:cubicBezTo>
                <a:lnTo>
                  <a:pt x="70159" y="98152"/>
                </a:lnTo>
                <a:cubicBezTo>
                  <a:pt x="70159" y="104837"/>
                  <a:pt x="65156" y="109850"/>
                  <a:pt x="58485" y="109850"/>
                </a:cubicBezTo>
                <a:lnTo>
                  <a:pt x="54594" y="109850"/>
                </a:lnTo>
                <a:lnTo>
                  <a:pt x="54594" y="105951"/>
                </a:lnTo>
                <a:cubicBezTo>
                  <a:pt x="54594" y="99266"/>
                  <a:pt x="49590" y="94253"/>
                  <a:pt x="42919" y="94253"/>
                </a:cubicBezTo>
                <a:lnTo>
                  <a:pt x="10676" y="94253"/>
                </a:lnTo>
                <a:cubicBezTo>
                  <a:pt x="6229" y="94810"/>
                  <a:pt x="2338" y="97595"/>
                  <a:pt x="670" y="102052"/>
                </a:cubicBezTo>
                <a:cubicBezTo>
                  <a:pt x="114" y="103166"/>
                  <a:pt x="114" y="104837"/>
                  <a:pt x="114" y="105951"/>
                </a:cubicBezTo>
                <a:lnTo>
                  <a:pt x="114" y="113749"/>
                </a:lnTo>
                <a:cubicBezTo>
                  <a:pt x="114" y="120434"/>
                  <a:pt x="5117" y="125447"/>
                  <a:pt x="11788" y="125447"/>
                </a:cubicBezTo>
                <a:lnTo>
                  <a:pt x="23462" y="125447"/>
                </a:lnTo>
                <a:lnTo>
                  <a:pt x="23462" y="211788"/>
                </a:lnTo>
                <a:lnTo>
                  <a:pt x="59041" y="211788"/>
                </a:lnTo>
                <a:cubicBezTo>
                  <a:pt x="65712" y="211788"/>
                  <a:pt x="70715" y="216801"/>
                  <a:pt x="70715" y="223486"/>
                </a:cubicBezTo>
                <a:lnTo>
                  <a:pt x="70715" y="231283"/>
                </a:lnTo>
                <a:cubicBezTo>
                  <a:pt x="70715" y="237968"/>
                  <a:pt x="65712" y="242982"/>
                  <a:pt x="59041" y="242982"/>
                </a:cubicBezTo>
                <a:lnTo>
                  <a:pt x="55149" y="242982"/>
                </a:lnTo>
                <a:lnTo>
                  <a:pt x="55149" y="239640"/>
                </a:lnTo>
                <a:cubicBezTo>
                  <a:pt x="55149" y="232955"/>
                  <a:pt x="50146" y="227942"/>
                  <a:pt x="43475" y="227942"/>
                </a:cubicBezTo>
                <a:lnTo>
                  <a:pt x="11232" y="227942"/>
                </a:lnTo>
                <a:cubicBezTo>
                  <a:pt x="6785" y="228499"/>
                  <a:pt x="2894" y="231283"/>
                  <a:pt x="1226" y="235740"/>
                </a:cubicBezTo>
                <a:cubicBezTo>
                  <a:pt x="670" y="236854"/>
                  <a:pt x="670" y="238525"/>
                  <a:pt x="670" y="239640"/>
                </a:cubicBezTo>
                <a:lnTo>
                  <a:pt x="670" y="247437"/>
                </a:lnTo>
                <a:cubicBezTo>
                  <a:pt x="670" y="254122"/>
                  <a:pt x="5673" y="259136"/>
                  <a:pt x="12344" y="259136"/>
                </a:cubicBezTo>
                <a:lnTo>
                  <a:pt x="24018" y="259136"/>
                </a:lnTo>
                <a:lnTo>
                  <a:pt x="24018" y="313726"/>
                </a:lnTo>
                <a:cubicBezTo>
                  <a:pt x="24018" y="330994"/>
                  <a:pt x="37916" y="344919"/>
                  <a:pt x="55149" y="344919"/>
                </a:cubicBezTo>
                <a:lnTo>
                  <a:pt x="313649" y="344919"/>
                </a:lnTo>
                <a:cubicBezTo>
                  <a:pt x="330882" y="344919"/>
                  <a:pt x="344780" y="330994"/>
                  <a:pt x="344780" y="313726"/>
                </a:cubicBezTo>
                <a:lnTo>
                  <a:pt x="344780" y="31308"/>
                </a:lnTo>
                <a:cubicBezTo>
                  <a:pt x="344225" y="14040"/>
                  <a:pt x="330327" y="114"/>
                  <a:pt x="313093" y="114"/>
                </a:cubicBezTo>
                <a:moveTo>
                  <a:pt x="290301" y="255236"/>
                </a:moveTo>
                <a:cubicBezTo>
                  <a:pt x="290301" y="255236"/>
                  <a:pt x="289746" y="256351"/>
                  <a:pt x="289746" y="256908"/>
                </a:cubicBezTo>
                <a:cubicBezTo>
                  <a:pt x="289189" y="258022"/>
                  <a:pt x="287522" y="259693"/>
                  <a:pt x="286410" y="260807"/>
                </a:cubicBezTo>
                <a:lnTo>
                  <a:pt x="283075" y="262477"/>
                </a:lnTo>
                <a:lnTo>
                  <a:pt x="280850" y="263034"/>
                </a:lnTo>
                <a:lnTo>
                  <a:pt x="112965" y="263034"/>
                </a:lnTo>
                <a:cubicBezTo>
                  <a:pt x="111853" y="262477"/>
                  <a:pt x="110185" y="261921"/>
                  <a:pt x="109073" y="261364"/>
                </a:cubicBezTo>
                <a:cubicBezTo>
                  <a:pt x="107961" y="260807"/>
                  <a:pt x="106849" y="259136"/>
                  <a:pt x="106294" y="257465"/>
                </a:cubicBezTo>
                <a:cubicBezTo>
                  <a:pt x="106294" y="256908"/>
                  <a:pt x="105738" y="255793"/>
                  <a:pt x="105738" y="255793"/>
                </a:cubicBezTo>
                <a:cubicBezTo>
                  <a:pt x="105182" y="255236"/>
                  <a:pt x="103514" y="247996"/>
                  <a:pt x="105738" y="240197"/>
                </a:cubicBezTo>
                <a:lnTo>
                  <a:pt x="105738" y="239640"/>
                </a:lnTo>
                <a:lnTo>
                  <a:pt x="106294" y="239082"/>
                </a:lnTo>
                <a:cubicBezTo>
                  <a:pt x="111853" y="231841"/>
                  <a:pt x="125195" y="224043"/>
                  <a:pt x="139649" y="216244"/>
                </a:cubicBezTo>
                <a:cubicBezTo>
                  <a:pt x="152991" y="209003"/>
                  <a:pt x="172447" y="197861"/>
                  <a:pt x="172447" y="192292"/>
                </a:cubicBezTo>
                <a:lnTo>
                  <a:pt x="172447" y="188949"/>
                </a:lnTo>
                <a:cubicBezTo>
                  <a:pt x="172447" y="187278"/>
                  <a:pt x="171891" y="186164"/>
                  <a:pt x="170780" y="185050"/>
                </a:cubicBezTo>
                <a:cubicBezTo>
                  <a:pt x="159105" y="173352"/>
                  <a:pt x="152991" y="157198"/>
                  <a:pt x="152991" y="139930"/>
                </a:cubicBezTo>
                <a:cubicBezTo>
                  <a:pt x="152991" y="112078"/>
                  <a:pt x="158549" y="83112"/>
                  <a:pt x="198019" y="83112"/>
                </a:cubicBezTo>
                <a:cubicBezTo>
                  <a:pt x="237490" y="83112"/>
                  <a:pt x="243048" y="111521"/>
                  <a:pt x="243048" y="139930"/>
                </a:cubicBezTo>
                <a:cubicBezTo>
                  <a:pt x="243048" y="157198"/>
                  <a:pt x="236934" y="173352"/>
                  <a:pt x="225259" y="185050"/>
                </a:cubicBezTo>
                <a:cubicBezTo>
                  <a:pt x="224147" y="186164"/>
                  <a:pt x="223592" y="187278"/>
                  <a:pt x="223592" y="188949"/>
                </a:cubicBezTo>
                <a:lnTo>
                  <a:pt x="223592" y="192292"/>
                </a:lnTo>
                <a:cubicBezTo>
                  <a:pt x="223592" y="197861"/>
                  <a:pt x="243604" y="209003"/>
                  <a:pt x="256390" y="216244"/>
                </a:cubicBezTo>
                <a:cubicBezTo>
                  <a:pt x="270844" y="224043"/>
                  <a:pt x="284186" y="231841"/>
                  <a:pt x="289746" y="239082"/>
                </a:cubicBezTo>
                <a:lnTo>
                  <a:pt x="290301" y="239640"/>
                </a:lnTo>
                <a:lnTo>
                  <a:pt x="290301" y="240197"/>
                </a:lnTo>
                <a:cubicBezTo>
                  <a:pt x="293081" y="247437"/>
                  <a:pt x="290857" y="254679"/>
                  <a:pt x="290301" y="255236"/>
                </a:cubicBezTo>
              </a:path>
            </a:pathLst>
          </a:custGeom>
          <a:solidFill>
            <a:srgbClr val="FFFFFF"/>
          </a:solidFill>
          <a:ln w="122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50" name="任意多边形: 形状 23">
            <a:extLst>
              <a:ext uri="{FF2B5EF4-FFF2-40B4-BE49-F238E27FC236}">
                <a16:creationId xmlns:a16="http://schemas.microsoft.com/office/drawing/2014/main" id="{57CA7369-B50A-9CB5-FE86-943DB3921BD7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>
            <a:off x="11624739" y="1433921"/>
            <a:ext cx="719037" cy="689772"/>
          </a:xfrm>
          <a:custGeom>
            <a:avLst/>
            <a:gdLst>
              <a:gd name="connsiteX0" fmla="*/ 260830 w 344804"/>
              <a:gd name="connsiteY0" fmla="*/ 260348 h 332592"/>
              <a:gd name="connsiteX1" fmla="*/ 187725 w 344804"/>
              <a:gd name="connsiteY1" fmla="*/ 205390 h 332592"/>
              <a:gd name="connsiteX2" fmla="*/ 183396 w 344804"/>
              <a:gd name="connsiteY2" fmla="*/ 193847 h 332592"/>
              <a:gd name="connsiteX3" fmla="*/ 183396 w 344804"/>
              <a:gd name="connsiteY3" fmla="*/ 193674 h 332592"/>
              <a:gd name="connsiteX4" fmla="*/ 183914 w 344804"/>
              <a:gd name="connsiteY4" fmla="*/ 192641 h 332592"/>
              <a:gd name="connsiteX5" fmla="*/ 211286 w 344804"/>
              <a:gd name="connsiteY5" fmla="*/ 119076 h 332592"/>
              <a:gd name="connsiteX6" fmla="*/ 182702 w 344804"/>
              <a:gd name="connsiteY6" fmla="*/ 40515 h 332592"/>
              <a:gd name="connsiteX7" fmla="*/ 181142 w 344804"/>
              <a:gd name="connsiteY7" fmla="*/ 30695 h 332592"/>
              <a:gd name="connsiteX8" fmla="*/ 228609 w 344804"/>
              <a:gd name="connsiteY8" fmla="*/ 201 h 332592"/>
              <a:gd name="connsiteX9" fmla="*/ 290974 w 344804"/>
              <a:gd name="connsiteY9" fmla="*/ 53609 h 332592"/>
              <a:gd name="connsiteX10" fmla="*/ 270185 w 344804"/>
              <a:gd name="connsiteY10" fmla="*/ 132859 h 332592"/>
              <a:gd name="connsiteX11" fmla="*/ 263256 w 344804"/>
              <a:gd name="connsiteY11" fmla="*/ 141473 h 332592"/>
              <a:gd name="connsiteX12" fmla="*/ 262562 w 344804"/>
              <a:gd name="connsiteY12" fmla="*/ 154739 h 332592"/>
              <a:gd name="connsiteX13" fmla="*/ 265162 w 344804"/>
              <a:gd name="connsiteY13" fmla="*/ 159046 h 332592"/>
              <a:gd name="connsiteX14" fmla="*/ 285950 w 344804"/>
              <a:gd name="connsiteY14" fmla="*/ 169211 h 332592"/>
              <a:gd name="connsiteX15" fmla="*/ 308470 w 344804"/>
              <a:gd name="connsiteY15" fmla="*/ 179548 h 332592"/>
              <a:gd name="connsiteX16" fmla="*/ 343117 w 344804"/>
              <a:gd name="connsiteY16" fmla="*/ 210559 h 332592"/>
              <a:gd name="connsiteX17" fmla="*/ 339652 w 344804"/>
              <a:gd name="connsiteY17" fmla="*/ 243292 h 332592"/>
              <a:gd name="connsiteX18" fmla="*/ 269319 w 344804"/>
              <a:gd name="connsiteY18" fmla="*/ 264999 h 332592"/>
              <a:gd name="connsiteX19" fmla="*/ 260830 w 344804"/>
              <a:gd name="connsiteY19" fmla="*/ 260348 h 332592"/>
              <a:gd name="connsiteX20" fmla="*/ 114 w 344804"/>
              <a:gd name="connsiteY20" fmla="*/ 294805 h 332592"/>
              <a:gd name="connsiteX21" fmla="*/ 114 w 344804"/>
              <a:gd name="connsiteY21" fmla="*/ 282744 h 332592"/>
              <a:gd name="connsiteX22" fmla="*/ 3579 w 344804"/>
              <a:gd name="connsiteY22" fmla="*/ 272408 h 332592"/>
              <a:gd name="connsiteX23" fmla="*/ 35973 w 344804"/>
              <a:gd name="connsiteY23" fmla="*/ 241741 h 332592"/>
              <a:gd name="connsiteX24" fmla="*/ 37013 w 344804"/>
              <a:gd name="connsiteY24" fmla="*/ 241052 h 332592"/>
              <a:gd name="connsiteX25" fmla="*/ 69407 w 344804"/>
              <a:gd name="connsiteY25" fmla="*/ 225892 h 332592"/>
              <a:gd name="connsiteX26" fmla="*/ 79801 w 344804"/>
              <a:gd name="connsiteY26" fmla="*/ 221584 h 332592"/>
              <a:gd name="connsiteX27" fmla="*/ 82746 w 344804"/>
              <a:gd name="connsiteY27" fmla="*/ 219344 h 332592"/>
              <a:gd name="connsiteX28" fmla="*/ 88290 w 344804"/>
              <a:gd name="connsiteY28" fmla="*/ 191435 h 332592"/>
              <a:gd name="connsiteX29" fmla="*/ 81534 w 344804"/>
              <a:gd name="connsiteY29" fmla="*/ 182993 h 332592"/>
              <a:gd name="connsiteX30" fmla="*/ 81187 w 344804"/>
              <a:gd name="connsiteY30" fmla="*/ 182649 h 332592"/>
              <a:gd name="connsiteX31" fmla="*/ 55376 w 344804"/>
              <a:gd name="connsiteY31" fmla="*/ 101848 h 332592"/>
              <a:gd name="connsiteX32" fmla="*/ 119472 w 344804"/>
              <a:gd name="connsiteY32" fmla="*/ 43272 h 332592"/>
              <a:gd name="connsiteX33" fmla="*/ 185301 w 344804"/>
              <a:gd name="connsiteY33" fmla="*/ 101504 h 332592"/>
              <a:gd name="connsiteX34" fmla="*/ 185474 w 344804"/>
              <a:gd name="connsiteY34" fmla="*/ 102365 h 332592"/>
              <a:gd name="connsiteX35" fmla="*/ 176813 w 344804"/>
              <a:gd name="connsiteY35" fmla="*/ 153705 h 332592"/>
              <a:gd name="connsiteX36" fmla="*/ 159835 w 344804"/>
              <a:gd name="connsiteY36" fmla="*/ 182476 h 332592"/>
              <a:gd name="connsiteX37" fmla="*/ 159143 w 344804"/>
              <a:gd name="connsiteY37" fmla="*/ 183511 h 332592"/>
              <a:gd name="connsiteX38" fmla="*/ 152906 w 344804"/>
              <a:gd name="connsiteY38" fmla="*/ 190746 h 332592"/>
              <a:gd name="connsiteX39" fmla="*/ 152213 w 344804"/>
              <a:gd name="connsiteY39" fmla="*/ 192469 h 332592"/>
              <a:gd name="connsiteX40" fmla="*/ 156024 w 344804"/>
              <a:gd name="connsiteY40" fmla="*/ 220895 h 332592"/>
              <a:gd name="connsiteX41" fmla="*/ 169537 w 344804"/>
              <a:gd name="connsiteY41" fmla="*/ 225892 h 332592"/>
              <a:gd name="connsiteX42" fmla="*/ 170402 w 344804"/>
              <a:gd name="connsiteY42" fmla="*/ 226236 h 332592"/>
              <a:gd name="connsiteX43" fmla="*/ 226876 w 344804"/>
              <a:gd name="connsiteY43" fmla="*/ 258626 h 332592"/>
              <a:gd name="connsiteX44" fmla="*/ 227396 w 344804"/>
              <a:gd name="connsiteY44" fmla="*/ 258970 h 332592"/>
              <a:gd name="connsiteX45" fmla="*/ 240216 w 344804"/>
              <a:gd name="connsiteY45" fmla="*/ 277749 h 332592"/>
              <a:gd name="connsiteX46" fmla="*/ 240909 w 344804"/>
              <a:gd name="connsiteY46" fmla="*/ 283606 h 332592"/>
              <a:gd name="connsiteX47" fmla="*/ 240909 w 344804"/>
              <a:gd name="connsiteY47" fmla="*/ 297044 h 332592"/>
              <a:gd name="connsiteX48" fmla="*/ 240562 w 344804"/>
              <a:gd name="connsiteY48" fmla="*/ 299456 h 332592"/>
              <a:gd name="connsiteX49" fmla="*/ 188938 w 344804"/>
              <a:gd name="connsiteY49" fmla="*/ 327539 h 332592"/>
              <a:gd name="connsiteX50" fmla="*/ 57281 w 344804"/>
              <a:gd name="connsiteY50" fmla="*/ 327539 h 332592"/>
              <a:gd name="connsiteX51" fmla="*/ 7043 w 344804"/>
              <a:gd name="connsiteY51" fmla="*/ 306864 h 332592"/>
              <a:gd name="connsiteX52" fmla="*/ 114 w 344804"/>
              <a:gd name="connsiteY52" fmla="*/ 294805 h 332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44804" h="332592">
                <a:moveTo>
                  <a:pt x="260830" y="260348"/>
                </a:moveTo>
                <a:cubicBezTo>
                  <a:pt x="245933" y="232267"/>
                  <a:pt x="218561" y="217623"/>
                  <a:pt x="187725" y="205390"/>
                </a:cubicBezTo>
                <a:cubicBezTo>
                  <a:pt x="183048" y="203495"/>
                  <a:pt x="181142" y="198154"/>
                  <a:pt x="183396" y="193847"/>
                </a:cubicBezTo>
                <a:lnTo>
                  <a:pt x="183396" y="193674"/>
                </a:lnTo>
                <a:lnTo>
                  <a:pt x="183914" y="192641"/>
                </a:lnTo>
                <a:cubicBezTo>
                  <a:pt x="197601" y="173690"/>
                  <a:pt x="209553" y="149742"/>
                  <a:pt x="211286" y="119076"/>
                </a:cubicBezTo>
                <a:cubicBezTo>
                  <a:pt x="214577" y="83931"/>
                  <a:pt x="201238" y="59122"/>
                  <a:pt x="182702" y="40515"/>
                </a:cubicBezTo>
                <a:cubicBezTo>
                  <a:pt x="180103" y="37931"/>
                  <a:pt x="179411" y="33969"/>
                  <a:pt x="181142" y="30695"/>
                </a:cubicBezTo>
                <a:cubicBezTo>
                  <a:pt x="189977" y="14501"/>
                  <a:pt x="203664" y="1752"/>
                  <a:pt x="228609" y="201"/>
                </a:cubicBezTo>
                <a:cubicBezTo>
                  <a:pt x="266721" y="-1521"/>
                  <a:pt x="287509" y="22598"/>
                  <a:pt x="290974" y="53609"/>
                </a:cubicBezTo>
                <a:cubicBezTo>
                  <a:pt x="296170" y="88065"/>
                  <a:pt x="284044" y="115631"/>
                  <a:pt x="270185" y="132859"/>
                </a:cubicBezTo>
                <a:cubicBezTo>
                  <a:pt x="268452" y="136305"/>
                  <a:pt x="264988" y="138027"/>
                  <a:pt x="263256" y="141473"/>
                </a:cubicBezTo>
                <a:cubicBezTo>
                  <a:pt x="261869" y="144229"/>
                  <a:pt x="261523" y="150604"/>
                  <a:pt x="262562" y="154739"/>
                </a:cubicBezTo>
                <a:cubicBezTo>
                  <a:pt x="262910" y="156462"/>
                  <a:pt x="263775" y="157840"/>
                  <a:pt x="265162" y="159046"/>
                </a:cubicBezTo>
                <a:cubicBezTo>
                  <a:pt x="270012" y="163181"/>
                  <a:pt x="279886" y="166109"/>
                  <a:pt x="285950" y="169211"/>
                </a:cubicBezTo>
                <a:cubicBezTo>
                  <a:pt x="294611" y="172657"/>
                  <a:pt x="301540" y="176102"/>
                  <a:pt x="308470" y="179548"/>
                </a:cubicBezTo>
                <a:cubicBezTo>
                  <a:pt x="322328" y="186439"/>
                  <a:pt x="337919" y="196775"/>
                  <a:pt x="343117" y="210559"/>
                </a:cubicBezTo>
                <a:cubicBezTo>
                  <a:pt x="346581" y="219173"/>
                  <a:pt x="344848" y="236400"/>
                  <a:pt x="339652" y="243292"/>
                </a:cubicBezTo>
                <a:cubicBezTo>
                  <a:pt x="328391" y="259315"/>
                  <a:pt x="295996" y="261898"/>
                  <a:pt x="269319" y="264999"/>
                </a:cubicBezTo>
                <a:cubicBezTo>
                  <a:pt x="265854" y="265172"/>
                  <a:pt x="262562" y="263449"/>
                  <a:pt x="260830" y="260348"/>
                </a:cubicBezTo>
                <a:moveTo>
                  <a:pt x="114" y="294805"/>
                </a:moveTo>
                <a:lnTo>
                  <a:pt x="114" y="282744"/>
                </a:lnTo>
                <a:cubicBezTo>
                  <a:pt x="114" y="279299"/>
                  <a:pt x="1846" y="275853"/>
                  <a:pt x="3579" y="272408"/>
                </a:cubicBezTo>
                <a:cubicBezTo>
                  <a:pt x="10335" y="258797"/>
                  <a:pt x="24020" y="250184"/>
                  <a:pt x="35973" y="241741"/>
                </a:cubicBezTo>
                <a:cubicBezTo>
                  <a:pt x="36320" y="241570"/>
                  <a:pt x="36666" y="241225"/>
                  <a:pt x="37013" y="241052"/>
                </a:cubicBezTo>
                <a:cubicBezTo>
                  <a:pt x="47234" y="236057"/>
                  <a:pt x="57454" y="230887"/>
                  <a:pt x="69407" y="225892"/>
                </a:cubicBezTo>
                <a:cubicBezTo>
                  <a:pt x="72352" y="224514"/>
                  <a:pt x="76510" y="222963"/>
                  <a:pt x="79801" y="221584"/>
                </a:cubicBezTo>
                <a:cubicBezTo>
                  <a:pt x="81014" y="221068"/>
                  <a:pt x="82053" y="220379"/>
                  <a:pt x="82746" y="219344"/>
                </a:cubicBezTo>
                <a:cubicBezTo>
                  <a:pt x="87770" y="213315"/>
                  <a:pt x="93140" y="200910"/>
                  <a:pt x="88290" y="191435"/>
                </a:cubicBezTo>
                <a:cubicBezTo>
                  <a:pt x="86558" y="187990"/>
                  <a:pt x="84825" y="186267"/>
                  <a:pt x="81534" y="182993"/>
                </a:cubicBezTo>
                <a:lnTo>
                  <a:pt x="81187" y="182649"/>
                </a:lnTo>
                <a:cubicBezTo>
                  <a:pt x="65596" y="165420"/>
                  <a:pt x="51911" y="136133"/>
                  <a:pt x="55376" y="101848"/>
                </a:cubicBezTo>
                <a:cubicBezTo>
                  <a:pt x="58840" y="67392"/>
                  <a:pt x="81360" y="43272"/>
                  <a:pt x="119472" y="43272"/>
                </a:cubicBezTo>
                <a:cubicBezTo>
                  <a:pt x="157410" y="43272"/>
                  <a:pt x="179931" y="67219"/>
                  <a:pt x="185301" y="101504"/>
                </a:cubicBezTo>
                <a:cubicBezTo>
                  <a:pt x="185301" y="101848"/>
                  <a:pt x="185301" y="102020"/>
                  <a:pt x="185474" y="102365"/>
                </a:cubicBezTo>
                <a:cubicBezTo>
                  <a:pt x="187033" y="122867"/>
                  <a:pt x="182009" y="141646"/>
                  <a:pt x="176813" y="153705"/>
                </a:cubicBezTo>
                <a:cubicBezTo>
                  <a:pt x="171789" y="165593"/>
                  <a:pt x="166591" y="174035"/>
                  <a:pt x="159835" y="182476"/>
                </a:cubicBezTo>
                <a:cubicBezTo>
                  <a:pt x="159489" y="182820"/>
                  <a:pt x="159315" y="183165"/>
                  <a:pt x="159143" y="183511"/>
                </a:cubicBezTo>
                <a:cubicBezTo>
                  <a:pt x="157410" y="186267"/>
                  <a:pt x="154638" y="187990"/>
                  <a:pt x="152906" y="190746"/>
                </a:cubicBezTo>
                <a:cubicBezTo>
                  <a:pt x="152560" y="191263"/>
                  <a:pt x="152386" y="191780"/>
                  <a:pt x="152213" y="192469"/>
                </a:cubicBezTo>
                <a:cubicBezTo>
                  <a:pt x="149268" y="202634"/>
                  <a:pt x="152560" y="215899"/>
                  <a:pt x="156024" y="220895"/>
                </a:cubicBezTo>
                <a:cubicBezTo>
                  <a:pt x="157756" y="224169"/>
                  <a:pt x="164339" y="224341"/>
                  <a:pt x="169537" y="225892"/>
                </a:cubicBezTo>
                <a:cubicBezTo>
                  <a:pt x="169883" y="226064"/>
                  <a:pt x="170056" y="226064"/>
                  <a:pt x="170402" y="226236"/>
                </a:cubicBezTo>
                <a:cubicBezTo>
                  <a:pt x="191018" y="234850"/>
                  <a:pt x="211459" y="245015"/>
                  <a:pt x="226876" y="258626"/>
                </a:cubicBezTo>
                <a:cubicBezTo>
                  <a:pt x="227050" y="258797"/>
                  <a:pt x="227223" y="258970"/>
                  <a:pt x="227396" y="258970"/>
                </a:cubicBezTo>
                <a:cubicBezTo>
                  <a:pt x="231900" y="263449"/>
                  <a:pt x="237790" y="269480"/>
                  <a:pt x="240216" y="277749"/>
                </a:cubicBezTo>
                <a:cubicBezTo>
                  <a:pt x="240735" y="279643"/>
                  <a:pt x="240909" y="281711"/>
                  <a:pt x="240909" y="283606"/>
                </a:cubicBezTo>
                <a:lnTo>
                  <a:pt x="240909" y="297044"/>
                </a:lnTo>
                <a:cubicBezTo>
                  <a:pt x="240909" y="297906"/>
                  <a:pt x="240735" y="298767"/>
                  <a:pt x="240562" y="299456"/>
                </a:cubicBezTo>
                <a:cubicBezTo>
                  <a:pt x="234672" y="317374"/>
                  <a:pt x="210939" y="322542"/>
                  <a:pt x="188938" y="327539"/>
                </a:cubicBezTo>
                <a:cubicBezTo>
                  <a:pt x="150827" y="334430"/>
                  <a:pt x="97125" y="334430"/>
                  <a:pt x="57281" y="327539"/>
                </a:cubicBezTo>
                <a:cubicBezTo>
                  <a:pt x="38225" y="324093"/>
                  <a:pt x="17437" y="318925"/>
                  <a:pt x="7043" y="306864"/>
                </a:cubicBezTo>
                <a:cubicBezTo>
                  <a:pt x="3579" y="305142"/>
                  <a:pt x="1846" y="301696"/>
                  <a:pt x="114" y="294805"/>
                </a:cubicBezTo>
              </a:path>
            </a:pathLst>
          </a:custGeom>
          <a:solidFill>
            <a:srgbClr val="FFFFFF"/>
          </a:solidFill>
          <a:ln w="1225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E9C350F1-EA54-2564-EA32-59EDF0F2F149}"/>
              </a:ext>
            </a:extLst>
          </p:cNvPr>
          <p:cNvSpPr txBox="1"/>
          <p:nvPr/>
        </p:nvSpPr>
        <p:spPr>
          <a:xfrm>
            <a:off x="1746491" y="-565215"/>
            <a:ext cx="669304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sz="4000" b="1" dirty="0">
              <a:solidFill>
                <a:srgbClr val="000000"/>
              </a:solidFill>
              <a:latin typeface="Times New Roman" panose="02020603050405020304" pitchFamily="18" charset="0"/>
              <a:ea typeface="Roboto"/>
              <a:cs typeface="Times New Roman" panose="02020603050405020304" pitchFamily="18" charset="0"/>
              <a:sym typeface="+mn-lt"/>
            </a:endParaRPr>
          </a:p>
          <a:p>
            <a:r>
              <a:rPr lang="en-US" altLang="zh-CN" sz="3600" b="1" u="sng" dirty="0">
                <a:solidFill>
                  <a:srgbClr val="00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+mn-lt"/>
              </a:rPr>
              <a:t>Major</a:t>
            </a:r>
            <a:r>
              <a:rPr lang="en-US" altLang="zh-CN" sz="4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Roboto"/>
                <a:cs typeface="Times New Roman" panose="02020603050405020304" pitchFamily="18" charset="0"/>
                <a:sym typeface="+mn-lt"/>
              </a:rPr>
              <a:t> Research Gaps :</a:t>
            </a:r>
          </a:p>
        </p:txBody>
      </p:sp>
      <p:sp>
        <p:nvSpPr>
          <p:cNvPr id="157" name="文本占位符 28">
            <a:extLst>
              <a:ext uri="{FF2B5EF4-FFF2-40B4-BE49-F238E27FC236}">
                <a16:creationId xmlns:a16="http://schemas.microsoft.com/office/drawing/2014/main" id="{EC360ABC-BDAC-5112-D514-233DEB760060}"/>
              </a:ext>
            </a:extLst>
          </p:cNvPr>
          <p:cNvSpPr txBox="1">
            <a:spLocks/>
          </p:cNvSpPr>
          <p:nvPr>
            <p:custDataLst>
              <p:tags r:id="rId23"/>
            </p:custDataLst>
          </p:nvPr>
        </p:nvSpPr>
        <p:spPr>
          <a:xfrm>
            <a:off x="120708" y="107021"/>
            <a:ext cx="1592139" cy="42080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144145" tIns="0" rIns="91440" bIns="0" rtlCol="0" anchor="ctr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altLang="zh-CN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Continued</a:t>
            </a:r>
          </a:p>
        </p:txBody>
      </p:sp>
    </p:spTree>
    <p:extLst>
      <p:ext uri="{BB962C8B-B14F-4D97-AF65-F5344CB8AC3E}">
        <p14:creationId xmlns:p14="http://schemas.microsoft.com/office/powerpoint/2010/main" val="10517985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1"/>
  <p:tag name="KSO_WM_UNIT_LAYERLEVEL" val="1"/>
  <p:tag name="KSO_WM_TAG_VERSION" val="3.0"/>
  <p:tag name="KSO_WM_UNIT_TYPE" val="i"/>
  <p:tag name="KSO_WM_UNIT_INDEX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5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5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5_1"/>
  <p:tag name="KSO_WM_UNIT_ID" val="custom20230314_6*l_h_a*1_5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5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5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5_1"/>
  <p:tag name="KSO_WM_UNIT_ID" val="custom20230314_6*l_h_a*1_5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项标题"/>
  <p:tag name="KSO_WM_UNIT_ID" val="diagram20231712_2*l_h_a*1_1_1"/>
  <p:tag name="KSO_WM_UNIT_INDEX" val="1_1_1"/>
  <p:tag name="KSO_WM_DIAGRAM_GROUP_CODE" val="l1-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5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5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5_2"/>
  <p:tag name="KSO_WM_UNIT_ID" val="custom20230314_6*l_h_i*1_5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5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5_1"/>
  <p:tag name="KSO_WM_UNIT_ID" val="custom20230314_6*l_h_a*1_5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5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5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5_2"/>
  <p:tag name="KSO_WM_UNIT_ID" val="custom20230314_6*l_h_i*1_5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5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5_1"/>
  <p:tag name="KSO_WM_UNIT_ID" val="custom20230314_6*l_h_a*1_5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5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5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6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6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6_2"/>
  <p:tag name="KSO_WM_UNIT_ID" val="custom20230314_6*l_h_i*1_6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6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6_1"/>
  <p:tag name="KSO_WM_UNIT_ID" val="custom20230314_6*l_h_a*1_6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30314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314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173.7&quot;,&quot;top&quot;:&quot;78.5&quot;,&quot;width&quot;:&quot;702.55&quot;,&quot;height&quot;:&quot;350.15&quot;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9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UNIT_PRESET_TEXT" val="THANK  YOU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314_4*a*1"/>
  <p:tag name="KSO_WM_TEMPLATE_CATEGORY" val="custom"/>
  <p:tag name="KSO_WM_TEMPLATE_INDEX" val="20230314"/>
  <p:tag name="KSO_WM_UNIT_LAYERLEVEL" val="1"/>
  <p:tag name="KSO_WM_TAG_VERSION" val="3.0"/>
  <p:tag name="KSO_WM_BEAUTIFY_FLAG" val="#wm#"/>
  <p:tag name="KSO_WM_DIAGRAM_GROUP_CODE" val="l1-1"/>
  <p:tag name="KSO_WM_UNIT_PRESET_TEXT" val="目录"/>
  <p:tag name="KSO_WM_UNIT_TEXT_FILL_FORE_SCHEMECOLOR_INDEX" val="13"/>
  <p:tag name="KSO_WM_UNIT_TEXT_FILL_TYPE" val="1"/>
  <p:tag name="KSO_WM_UNIT_USESOURCEFORMAT_APPLY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1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1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314_6*l_h_i*1_1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custom20230314_6*l_h_a*1_1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6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6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6_2"/>
  <p:tag name="KSO_WM_UNIT_ID" val="custom20230314_6*l_h_i*1_6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6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6_1"/>
  <p:tag name="KSO_WM_UNIT_ID" val="custom20230314_6*l_h_a*1_6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6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6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6_2"/>
  <p:tag name="KSO_WM_UNIT_ID" val="custom20230314_6*l_h_i*1_6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6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6_1"/>
  <p:tag name="KSO_WM_UNIT_ID" val="custom20230314_6*l_h_a*1_6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5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5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5_2"/>
  <p:tag name="KSO_WM_UNIT_ID" val="custom20230314_6*l_h_i*1_5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5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5_1"/>
  <p:tag name="KSO_WM_UNIT_ID" val="custom20230314_6*l_h_a*1_5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4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4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2"/>
  <p:tag name="KSO_WM_UNIT_ID" val="custom20230314_6*l_h_i*1_4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custom20230314_6*l_h_a*1_4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3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3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314_6*l_h_i*1_3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3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custom20230314_6*l_h_a*1_3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2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2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314_6*l_h_i*1_2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2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custom20230314_6*l_h_a*1_2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1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1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314_6*l_h_i*1_1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1237_1*b*1"/>
  <p:tag name="KSO_WM_TEMPLATE_CATEGORY" val="custom"/>
  <p:tag name="KSO_WM_TEMPLATE_INDEX" val="20231237"/>
  <p:tag name="KSO_WM_UNIT_LAYERLEVEL" val="1"/>
  <p:tag name="KSO_WM_TAG_VERSION" val="3.0"/>
  <p:tag name="KSO_WM_BEAUTIFY_FLAG" val="#wm#"/>
  <p:tag name="KSO_WM_UNIT_PRESET_TEXT" val="单击此处编辑副标题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236_1*i*1"/>
  <p:tag name="KSO_WM_TEMPLATE_CATEGORY" val="custom"/>
  <p:tag name="KSO_WM_TEMPLATE_INDEX" val="20231236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CONTENT_GROUP_TYPE" val="contentchip"/>
  <p:tag name="KSO_WM_UNIT_TYPE" val="i"/>
  <p:tag name="KSO_WM_UNIT_INDEX" val="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custom20231236_1*f*2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SUBTYPE" val="a"/>
  <p:tag name="KSO_WM_UNIT_TYPE" val="f"/>
  <p:tag name="KSO_WM_UNIT_INDEX" val="2"/>
  <p:tag name="KSO_WM_UNIT_PRESET_TEXT" val="输入你的正文，文字是您思想的提炼请尽量言简意赅的阐述观点，可根据实际情况自行删减文字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1237_1*b*1"/>
  <p:tag name="KSO_WM_TEMPLATE_CATEGORY" val="custom"/>
  <p:tag name="KSO_WM_TEMPLATE_INDEX" val="20231237"/>
  <p:tag name="KSO_WM_UNIT_LAYERLEVEL" val="1"/>
  <p:tag name="KSO_WM_TAG_VERSION" val="3.0"/>
  <p:tag name="KSO_WM_BEAUTIFY_FLAG" val="#wm#"/>
  <p:tag name="KSO_WM_UNIT_PRESET_TEXT" val="单击此处编辑副标题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1237_1*b*1"/>
  <p:tag name="KSO_WM_TEMPLATE_CATEGORY" val="custom"/>
  <p:tag name="KSO_WM_TEMPLATE_INDEX" val="20231237"/>
  <p:tag name="KSO_WM_UNIT_LAYERLEVEL" val="1"/>
  <p:tag name="KSO_WM_TAG_VERSION" val="3.0"/>
  <p:tag name="KSO_WM_BEAUTIFY_FLAG" val="#wm#"/>
  <p:tag name="KSO_WM_UNIT_PRESET_TEXT" val="单击此处编辑副标题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1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1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314_6*l_h_i*1_1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custom20230314_6*l_h_a*1_1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4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4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5"/>
  <p:tag name="KSO_WM_UNIT_LAYERLEVEL" val="1"/>
  <p:tag name="KSO_WM_TAG_VERSION" val="3.0"/>
  <p:tag name="KSO_WM_UNIT_TYPE" val="i"/>
  <p:tag name="KSO_WM_UNIT_INDEX" val="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2"/>
  <p:tag name="KSO_WM_UNIT_ID" val="custom20230314_6*l_h_i*1_4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custom20230314_6*l_h_a*1_4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1237_1*b*1"/>
  <p:tag name="KSO_WM_TEMPLATE_CATEGORY" val="custom"/>
  <p:tag name="KSO_WM_TEMPLATE_INDEX" val="20231237"/>
  <p:tag name="KSO_WM_UNIT_LAYERLEVEL" val="1"/>
  <p:tag name="KSO_WM_TAG_VERSION" val="3.0"/>
  <p:tag name="KSO_WM_BEAUTIFY_FLAG" val="#wm#"/>
  <p:tag name="KSO_WM_UNIT_PRESET_TEXT" val="单击此处编辑副标题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4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4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2"/>
  <p:tag name="KSO_WM_UNIT_ID" val="custom20230314_6*l_h_i*1_4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4"/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custom20230314_6*l_h_a*1_4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289-1"/>
  <p:tag name="KSO_WM_UNIT_TYPE" val="a"/>
  <p:tag name="KSO_WM_UNIT_INDEX" val="1"/>
  <p:tag name="KSO_WM_UNIT_ID" val="custom20231727_1*a*1"/>
  <p:tag name="KSO_WM_TEMPLATE_CATEGORY" val="custom"/>
  <p:tag name="KSO_WM_TEMPLATE_INDEX" val="20231727"/>
  <p:tag name="KSO_WM_UNIT_LAYERLEVEL" val="1"/>
  <p:tag name="KSO_WM_TAG_VERSION" val="3.0"/>
  <p:tag name="KSO_WM_BEAUTIFY_FLAG" val="#wm#"/>
  <p:tag name="KSO_WM_UNIT_VALUE" val="30"/>
  <p:tag name="KSO_WM_UNIT_PRESET_TEXT" val="单击此处添加标题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观点"/>
  <p:tag name="KSO_WM_UNIT_ID" val="diagram20231712_2*l_h_f*1_1_1"/>
  <p:tag name="KSO_WM_UNIT_INDEX" val="1_1_1"/>
  <p:tag name="KSO_WM_DIAGRAM_GROUP_CODE" val="l1-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6"/>
  <p:tag name="KSO_WM_UNIT_LAYERLEVEL" val="1"/>
  <p:tag name="KSO_WM_TAG_VERSION" val="3.0"/>
  <p:tag name="KSO_WM_UNIT_TYPE" val="i"/>
  <p:tag name="KSO_WM_UNIT_INDEX" val="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项标题"/>
  <p:tag name="KSO_WM_UNIT_ID" val="diagram20231712_2*l_h_a*1_1_1"/>
  <p:tag name="KSO_WM_UNIT_INDEX" val="1_1_1"/>
  <p:tag name="KSO_WM_DIAGRAM_GROUP_CODE" val="l1-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01"/>
  <p:tag name="KSO_WM_UNIT_ID" val="diagram20231712_2*l_h_i*1_1_1"/>
  <p:tag name="KSO_WM_UNIT_INDEX" val="1_1_1"/>
  <p:tag name="KSO_WM_DIAGRAM_GROUP_CODE" val="l1-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03"/>
  <p:tag name="KSO_WM_UNIT_ID" val="diagram20231712_2*l_h_i*1_3_1"/>
  <p:tag name="KSO_WM_UNIT_INDEX" val="1_3_1"/>
  <p:tag name="KSO_WM_DIAGRAM_GROUP_CODE" val="l1-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观点"/>
  <p:tag name="KSO_WM_UNIT_ID" val="diagram20231712_2*l_h_f*1_3_1"/>
  <p:tag name="KSO_WM_UNIT_INDEX" val="1_3_1"/>
  <p:tag name="KSO_WM_DIAGRAM_GROUP_CODE" val="l1-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0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PRESET_TEXT" val="02"/>
  <p:tag name="KSO_WM_UNIT_ID" val="diagram20231712_2*l_h_i*1_2_1"/>
  <p:tag name="KSO_WM_UNIT_INDEX" val="1_2_1"/>
  <p:tag name="KSO_WM_DIAGRAM_GROUP_CODE" val="l1-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观点"/>
  <p:tag name="KSO_WM_UNIT_ID" val="diagram20231712_2*l_h_f*1_2_1"/>
  <p:tag name="KSO_WM_UNIT_INDEX" val="1_2_1"/>
  <p:tag name="KSO_WM_DIAGRAM_GROUP_CODE" val="l1-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项标题"/>
  <p:tag name="KSO_WM_UNIT_ID" val="diagram20231712_2*l_h_a*1_2_1"/>
  <p:tag name="KSO_WM_UNIT_INDEX" val="1_2_1"/>
  <p:tag name="KSO_WM_DIAGRAM_GROUP_CODE" val="l1-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1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1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2"/>
  <p:tag name="KSO_WM_UNIT_ID" val="custom20230314_6*l_h_i*1_1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1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项标题"/>
  <p:tag name="KSO_WM_UNIT_ID" val="diagram20231712_2*l_h_a*1_2_1"/>
  <p:tag name="KSO_WM_UNIT_INDEX" val="1_2_1"/>
  <p:tag name="KSO_WM_DIAGRAM_GROUP_CODE" val="l1-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7"/>
  <p:tag name="KSO_WM_UNIT_LAYERLEVEL" val="1"/>
  <p:tag name="KSO_WM_TAG_VERSION" val="3.0"/>
  <p:tag name="KSO_WM_UNIT_TYPE" val="i"/>
  <p:tag name="KSO_WM_UNIT_INDEX" val="7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4_2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4_2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gradient&quot;:[{&quot;brightness&quot;:0.10000000149011612,&quot;colorType&quot;:1,&quot;foreColorIndex&quot;:8,&quot;pos&quot;:0,&quot;transparency&quot;:0},{&quot;brightness&quot;:0,&quot;colorType&quot;:1,&quot;foreColorIndex&quot;:8,&quot;pos&quot;:1,&quot;transparency&quot;:0}],&quot;type&quot;:3},&quot;glow&quot;:{&quot;colorType&quot;:0},&quot;line&quot;:{&quot;type&quot;:0},&quot;shadow&quot;:{&quot;brightness&quot;:-0.25,&quot;colorType&quot;:1,&quot;foreColorIndex&quot;:8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SHADOW_SCHEMECOLOR_INDEX_BRIGHTNESS" val="-0.25"/>
  <p:tag name="KSO_WM_UNIT_SHADOW_SCHEMECOLOR_INDEX" val="8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4_1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4_1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gradient&quot;:[{&quot;brightness&quot;:0.10000000149011612,&quot;colorType&quot;:1,&quot;foreColorIndex&quot;:8,&quot;pos&quot;:0,&quot;transparency&quot;:0},{&quot;brightness&quot;:0,&quot;colorType&quot;:1,&quot;foreColorIndex&quot;:8,&quot;pos&quot;:1,&quot;transparency&quot;:0}],&quot;type&quot;:3},&quot;glow&quot;:{&quot;colorType&quot;:0},&quot;line&quot;:{&quot;type&quot;:0},&quot;shadow&quot;:{&quot;brightness&quot;:0.800000011920929,&quot;colorType&quot;:1,&quot;foreColorIndex&quot;:8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SHADOW_SCHEMECOLOR_INDEX_BRIGHTNESS" val="0.8"/>
  <p:tag name="KSO_WM_UNIT_SHADOW_SCHEMECOLOR_INDEX" val="8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4_3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4_3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gradient&quot;:[{&quot;brightness&quot;:0.10000000149011612,&quot;colorType&quot;:1,&quot;foreColorIndex&quot;:8,&quot;pos&quot;:0,&quot;transparency&quot;:0},{&quot;brightness&quot;:0,&quot;colorType&quot;:1,&quot;foreColorIndex&quot;:8,&quot;pos&quot;:1,&quot;transparency&quot;:0}],&quot;type&quot;:3},&quot;glow&quot;:{&quot;colorType&quot;:0},&quot;line&quot;:{&quot;type&quot;:0},&quot;shadow&quot;:{&quot;brightness&quot;:0.800000011920929,&quot;colorType&quot;:1,&quot;foreColorIndex&quot;:8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SHADOW_SCHEMECOLOR_INDEX_BRIGHTNESS" val="0.8"/>
  <p:tag name="KSO_WM_UNIT_SHADOW_SCHEMECOLOR_INDEX" val="8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4_4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4_4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type&quot;:0},&quot;glow&quot;:{&quot;colorType&quot;:0},&quot;line&quot;:{&quot;solidLine&quot;:{&quot;brightness&quot;:0,&quot;colorType&quot;:2,&quot;rgb&quot;:&quot;#ffffff&quot;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0924_3*l_h_f*1_4_1"/>
  <p:tag name="KSO_WM_TEMPLATE_CATEGORY" val="diagram"/>
  <p:tag name="KSO_WM_TEMPLATE_INDEX" val="20230924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.2000000029802322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输入你的智能图形项正文"/>
  <p:tag name="KSO_WM_UNIT_USESOURCEFORMAT_APPLY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0924_3*l_h_a*1_4_1"/>
  <p:tag name="KSO_WM_TEMPLATE_CATEGORY" val="diagram"/>
  <p:tag name="KSO_WM_TEMPLATE_INDEX" val="20230924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USESOURCEFORMAT_APPLY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2_2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2_2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gradient&quot;:[{&quot;brightness&quot;:0.10000000149011612,&quot;colorType&quot;:1,&quot;foreColorIndex&quot;:8,&quot;pos&quot;:0,&quot;transparency&quot;:0},{&quot;brightness&quot;:0,&quot;colorType&quot;:1,&quot;foreColorIndex&quot;:8,&quot;pos&quot;:1,&quot;transparency&quot;:0}],&quot;type&quot;:3},&quot;glow&quot;:{&quot;colorType&quot;:0},&quot;line&quot;:{&quot;type&quot;:0},&quot;shadow&quot;:{&quot;brightness&quot;:-0.25,&quot;colorType&quot;:1,&quot;foreColorIndex&quot;:8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SHADOW_SCHEMECOLOR_INDEX_BRIGHTNESS" val="-0.25"/>
  <p:tag name="KSO_WM_UNIT_SHADOW_SCHEMECOLOR_INDEX" val="8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2_1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2_1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gradient&quot;:[{&quot;brightness&quot;:0.10000000149011612,&quot;colorType&quot;:1,&quot;foreColorIndex&quot;:8,&quot;pos&quot;:0,&quot;transparency&quot;:0},{&quot;brightness&quot;:0,&quot;colorType&quot;:1,&quot;foreColorIndex&quot;:8,&quot;pos&quot;:1,&quot;transparency&quot;:0}],&quot;type&quot;:3},&quot;glow&quot;:{&quot;colorType&quot;:0},&quot;line&quot;:{&quot;type&quot;:0},&quot;shadow&quot;:{&quot;brightness&quot;:0.800000011920929,&quot;colorType&quot;:1,&quot;foreColorIndex&quot;:8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SHADOW_SCHEMECOLOR_INDEX_BRIGHTNESS" val="0.8"/>
  <p:tag name="KSO_WM_UNIT_SHADOW_SCHEMECOLOR_INDEX" val="8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2_3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2_3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gradient&quot;:[{&quot;brightness&quot;:0.10000000149011612,&quot;colorType&quot;:1,&quot;foreColorIndex&quot;:8,&quot;pos&quot;:0,&quot;transparency&quot;:0},{&quot;brightness&quot;:0,&quot;colorType&quot;:1,&quot;foreColorIndex&quot;:8,&quot;pos&quot;:1,&quot;transparency&quot;:0}],&quot;type&quot;:3},&quot;glow&quot;:{&quot;colorType&quot;:0},&quot;line&quot;:{&quot;type&quot;:0},&quot;shadow&quot;:{&quot;brightness&quot;:0.800000011920929,&quot;colorType&quot;:1,&quot;foreColorIndex&quot;:8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SHADOW_SCHEMECOLOR_INDEX_BRIGHTNESS" val="0.8"/>
  <p:tag name="KSO_WM_UNIT_SHADOW_SCHEMECOLOR_INDEX" val="8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THANK  YOU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2_4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2_4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type&quot;:0},&quot;glow&quot;:{&quot;colorType&quot;:0},&quot;line&quot;:{&quot;solidLine&quot;:{&quot;brightness&quot;:0,&quot;colorType&quot;:2,&quot;rgb&quot;:&quot;#ffffff&quot;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0924_3*l_h_f*1_2_1"/>
  <p:tag name="KSO_WM_TEMPLATE_CATEGORY" val="diagram"/>
  <p:tag name="KSO_WM_TEMPLATE_INDEX" val="20230924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.2000000029802322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输入你的智能图形项正文"/>
  <p:tag name="KSO_WM_UNIT_USESOURCEFORMAT_APPLY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0924_3*l_h_a*1_2_1"/>
  <p:tag name="KSO_WM_TEMPLATE_CATEGORY" val="diagram"/>
  <p:tag name="KSO_WM_TEMPLATE_INDEX" val="20230924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USESOURCEFORMAT_APPLY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3_2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3_2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gradient&quot;:[{&quot;brightness&quot;:0.20000000298023224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brightness&quot;:-0.2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SHADOW_SCHEMECOLOR_INDEX_BRIGHTNESS" val="-0.25"/>
  <p:tag name="KSO_WM_UNIT_SHADOW_SCHEMECOLOR_INDEX" val="5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3_1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3_1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gradient&quot;:[{&quot;brightness&quot;:0.20000000298023224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brightness&quot;:0.800000011920929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SHADOW_SCHEMECOLOR_INDEX_BRIGHTNESS" val="0.8"/>
  <p:tag name="KSO_WM_UNIT_SHADOW_SCHEMECOLOR_INDEX" val="5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3_3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3_3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gradient&quot;:[{&quot;brightness&quot;:0.20000000298023224,&quot;colorType&quot;:1,&quot;foreColorIndex&quot;:5,&quot;pos&quot;:0,&quot;transparency&quot;:0},{&quot;brightness&quot;:0,&quot;colorType&quot;:1,&quot;foreColorIndex&quot;:5,&quot;pos&quot;:1,&quot;transparency&quot;:0}],&quot;type&quot;:3},&quot;glow&quot;:{&quot;colorType&quot;:0},&quot;line&quot;:{&quot;type&quot;:0},&quot;shadow&quot;:{&quot;brightness&quot;:0.800000011920929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UNIT_SHADOW_SCHEMECOLOR_INDEX_BRIGHTNESS" val="0.8"/>
  <p:tag name="KSO_WM_UNIT_SHADOW_SCHEMECOLOR_INDEX" val="5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0924_3*l_h_i*1_3_4"/>
  <p:tag name="KSO_WM_TEMPLATE_CATEGORY" val="diagram"/>
  <p:tag name="KSO_WM_TEMPLATE_INDEX" val="20230924"/>
  <p:tag name="KSO_WM_UNIT_LAYERLEVEL" val="1_1_1"/>
  <p:tag name="KSO_WM_TAG_VERSION" val="3.0"/>
  <p:tag name="KSO_WM_DIAGRAM_VERSION" val="3"/>
  <p:tag name="KSO_WM_DIAGRAM_COLOR_TRICK" val="2"/>
  <p:tag name="KSO_WM_DIAGRAM_COLOR_TEXT_CAN_REMOVE" val="n"/>
  <p:tag name="KSO_WM_DIAGRAM_GROUP_CODE" val="l1-1"/>
  <p:tag name="KSO_WM_UNIT_TYPE" val="l_h_i"/>
  <p:tag name="KSO_WM_UNIT_INDEX" val="1_3_4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type&quot;:0},&quot;glow&quot;:{&quot;colorType&quot;:0},&quot;line&quot;:{&quot;solidLine&quot;:{&quot;brightness&quot;:0,&quot;colorType&quot;:2,&quot;rgb&quot;:&quot;#ffffff&quot;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USESOURCEFORMAT_APPLY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0924_3*l_h_f*1_3_1"/>
  <p:tag name="KSO_WM_TEMPLATE_CATEGORY" val="diagram"/>
  <p:tag name="KSO_WM_TEMPLATE_INDEX" val="20230924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.2000000029802322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输入你的智能图形项正文"/>
  <p:tag name="KSO_WM_UNIT_USESOURCEFORMAT_APPLY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0924_3*l_h_a*1_3_1"/>
  <p:tag name="KSO_WM_TEMPLATE_CATEGORY" val="diagram"/>
  <p:tag name="KSO_WM_TEMPLATE_INDEX" val="20230924"/>
  <p:tag name="KSO_WM_UNIT_LAYERLEVEL" val="1_1_1"/>
  <p:tag name="KSO_WM_TAG_VERSION" val="3.0"/>
  <p:tag name="KSO_WM_BEAUTIFY_FLAG" val="#wm#"/>
  <p:tag name="KSO_WM_DIAGRAM_VERSION" val="3"/>
  <p:tag name="KSO_WM_DIAGRAM_COLOR_TRICK" val="2"/>
  <p:tag name="KSO_WM_DIAGRAM_COLOR_TEXT_CAN_REMOVE" val="n"/>
  <p:tag name="KSO_WM_DIAGRAM_GROUP_CODE" val="l1-1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USESOURCEFORMAT_APPLY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2"/>
  <p:tag name="KSO_WM_DIAGRAM_COLOR_TEXT_CAN_REMOVE" val="n"/>
  <p:tag name="KSO_WM_UNIT_VALUE" val="89*9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2_1"/>
  <p:tag name="KSO_WM_UNIT_ID" val="diagram20230924_3*l_h_x*1_2_1"/>
  <p:tag name="KSO_WM_TEMPLATE_CATEGORY" val="diagram"/>
  <p:tag name="KSO_WM_TEMPLATE_INDEX" val="20230924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2"/>
  <p:tag name="KSO_WM_DIAGRAM_COLOR_TEXT_CAN_REMOVE" val="n"/>
  <p:tag name="KSO_WM_UNIT_VALUE" val="96*9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3_1"/>
  <p:tag name="KSO_WM_UNIT_ID" val="diagram20230924_3*l_h_x*1_3_1"/>
  <p:tag name="KSO_WM_TEMPLATE_CATEGORY" val="diagram"/>
  <p:tag name="KSO_WM_TEMPLATE_INDEX" val="20230924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ERSION" val="3"/>
  <p:tag name="KSO_WM_DIAGRAM_COLOR_TRICK" val="2"/>
  <p:tag name="KSO_WM_DIAGRAM_COLOR_TEXT_CAN_REMOVE" val="n"/>
  <p:tag name="KSO_WM_UNIT_VALUE" val="92*9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4_1"/>
  <p:tag name="KSO_WM_UNIT_ID" val="diagram20230924_3*l_h_x*1_4_1"/>
  <p:tag name="KSO_WM_TEMPLATE_CATEGORY" val="diagram"/>
  <p:tag name="KSO_WM_TEMPLATE_INDEX" val="20230924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46.65047244094495,&quot;left&quot;:32.625006103515624,&quot;top&quot;:184.1248031496063,&quot;width&quot;:894.2999877929688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1237_1*b*1"/>
  <p:tag name="KSO_WM_TEMPLATE_CATEGORY" val="custom"/>
  <p:tag name="KSO_WM_TEMPLATE_INDEX" val="20231237"/>
  <p:tag name="KSO_WM_UNIT_LAYERLEVEL" val="1"/>
  <p:tag name="KSO_WM_TAG_VERSION" val="3.0"/>
  <p:tag name="KSO_WM_BEAUTIFY_FLAG" val="#wm#"/>
  <p:tag name="KSO_WM_UNIT_PRESET_TEXT" val="单击此处编辑副标题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314_6*l_h_i*1_5_1"/>
  <p:tag name="KSO_WM_TEMPLATE_CATEGORY" val="custom"/>
  <p:tag name="KSO_WM_TEMPLATE_INDEX" val="20230314"/>
  <p:tag name="KSO_WM_UNIT_LAYERLEVEL" val="1_1_1"/>
  <p:tag name="KSO_WM_TAG_VERSION" val="3.0"/>
  <p:tag name="KSO_WM_DIAGRAM_GROUP_CODE" val="l1-1"/>
  <p:tag name="KSO_WM_UNIT_TYPE" val="l_h_i"/>
  <p:tag name="KSO_WM_UNIT_INDEX" val="1_5_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16,&quot;transparency&quot;:0},&quot;type&quot;:1},&quot;glow&quot;:{&quot;colorType&quot;:0},&quot;line&quot;:{&quot;type&quot;:0},&quot;shadow&quot;:{&quot;brightness&quot;:-0.5,&quot;colorType&quot;:1,&quot;foreColorIndex&quot;:14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_BRIGHTNESS" val="0"/>
  <p:tag name="KSO_WM_UNIT_FILL_FORE_SCHEMECOLOR_INDEX" val="16"/>
  <p:tag name="KSO_WM_UNIT_FILL_TYPE" val="1"/>
  <p:tag name="KSO_WM_UNIT_SHADOW_SCHEMECOLOR_INDEX_BRIGHTNESS" val="-0.5"/>
  <p:tag name="KSO_WM_UNIT_SHADOW_SCHEMECOLOR_INDEX" val="14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5_2"/>
  <p:tag name="KSO_WM_UNIT_ID" val="custom20230314_6*l_h_i*1_5_2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05"/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5_1"/>
  <p:tag name="KSO_WM_UNIT_ID" val="custom20230314_6*l_h_a*1_5_1"/>
  <p:tag name="KSO_WM_TEMPLATE_CATEGORY" val="custom"/>
  <p:tag name="KSO_WM_TEMPLATE_INDEX" val="20230314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COLOR_TRICK" val="2"/>
  <p:tag name="KSO_WM_DIAGRAM_COLOR_TEXT_CAN_REMOVE" val="n"/>
  <p:tag name="KSO_WM_DIAGRAM_MAX_ITEMCNT" val="6"/>
  <p:tag name="KSO_WM_DIAGRAM_MIN_ITEMCNT" val="2"/>
  <p:tag name="KSO_WM_DIAGRAM_VIRTUALLY_FRAME" val="{&quot;height&quot;:449.69995757816343,&quot;left&quot;:345.09999694824216,&quot;top&quot;:65.72500305175781,&quot;width&quot;:399.100006103515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标题"/>
  <p:tag name="KSO_WM_UNIT_TEXT_FILL_FORE_SCHEMECOLOR_INDEX_BRIGHTNESS" val="0.15"/>
  <p:tag name="KSO_WM_UNIT_TEXT_FILL_FORE_SCHEMECOLOR_INDEX" val="13"/>
  <p:tag name="KSO_WM_UNIT_TEXT_FILL_TYPE" val="1"/>
  <p:tag name="KSO_WM_UNIT_USESOURCEFORMAT_APPLY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项标题"/>
  <p:tag name="KSO_WM_UNIT_ID" val="diagram20231712_2*l_h_a*1_1_1"/>
  <p:tag name="KSO_WM_UNIT_INDEX" val="1_1_1"/>
  <p:tag name="KSO_WM_DIAGRAM_GROUP_CODE" val="l1-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TEMPLATE_CATEGORY" val="diagram"/>
  <p:tag name="KSO_WM_TEMPLATE_INDEX" val="20231712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377.1499938964844,&quot;left&quot;:52.7,&quot;top&quot;:122.92500305175781,&quot;width&quot;:362.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项标题"/>
  <p:tag name="KSO_WM_UNIT_ID" val="diagram20231712_2*l_h_a*1_1_1"/>
  <p:tag name="KSO_WM_UNIT_INDEX" val="1_1_1"/>
  <p:tag name="KSO_WM_DIAGRAM_GROUP_CODE" val="l1-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36_1*a*1"/>
  <p:tag name="KSO_WM_TEMPLATE_CATEGORY" val="custom"/>
  <p:tag name="KSO_WM_TEMPLATE_INDEX" val="20231236"/>
  <p:tag name="KSO_WM_UNIT_LAYERLEVEL" val="1"/>
  <p:tag name="KSO_WM_TAG_VERSION" val="3.0"/>
  <p:tag name="KSO_WM_BEAUTIFY_FLAG" val="#wm#"/>
  <p:tag name="KSO_WM_UNIT_PRESET_TEXT" val="单击此处添加标题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accent1">
                <a:lumMod val="0"/>
                <a:lumOff val="100000"/>
                <a:alpha val="8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 w="7620">
          <a:solidFill>
            <a:srgbClr val="E6E6E6">
              <a:alpha val="75000"/>
            </a:srgbClr>
          </a:solidFill>
          <a:prstDash val="solid"/>
        </a:ln>
      </a:spPr>
      <a:bodyPr/>
      <a:lstStyle>
        <a:defPPr algn="l">
          <a:defRPr baseline="-25000"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1662</TotalTime>
  <Words>881</Words>
  <Application>Microsoft Office PowerPoint</Application>
  <PresentationFormat>Custom</PresentationFormat>
  <Paragraphs>115</Paragraphs>
  <Slides>17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MiSans Normal</vt:lpstr>
      <vt:lpstr>Arial Black</vt:lpstr>
      <vt:lpstr>Times New Roman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 YOU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Raja Biswas</cp:lastModifiedBy>
  <cp:revision>36</cp:revision>
  <dcterms:created xsi:type="dcterms:W3CDTF">2025-06-01T16:54:09Z</dcterms:created>
  <dcterms:modified xsi:type="dcterms:W3CDTF">2025-09-09T08:25:43Z</dcterms:modified>
</cp:coreProperties>
</file>